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17" r:id="rId3"/>
    <p:sldMasterId id="2147483729" r:id="rId4"/>
    <p:sldMasterId id="2147483705" r:id="rId5"/>
  </p:sldMasterIdLst>
  <p:notesMasterIdLst>
    <p:notesMasterId r:id="rId33"/>
  </p:notesMasterIdLst>
  <p:handoutMasterIdLst>
    <p:handoutMasterId r:id="rId34"/>
  </p:handoutMasterIdLst>
  <p:sldIdLst>
    <p:sldId id="266" r:id="rId6"/>
    <p:sldId id="274" r:id="rId7"/>
    <p:sldId id="271" r:id="rId8"/>
    <p:sldId id="272" r:id="rId9"/>
    <p:sldId id="288" r:id="rId10"/>
    <p:sldId id="318" r:id="rId11"/>
    <p:sldId id="305" r:id="rId12"/>
    <p:sldId id="328" r:id="rId13"/>
    <p:sldId id="335" r:id="rId14"/>
    <p:sldId id="290" r:id="rId15"/>
    <p:sldId id="291" r:id="rId16"/>
    <p:sldId id="330" r:id="rId17"/>
    <p:sldId id="331" r:id="rId18"/>
    <p:sldId id="322" r:id="rId19"/>
    <p:sldId id="329" r:id="rId20"/>
    <p:sldId id="319" r:id="rId21"/>
    <p:sldId id="320" r:id="rId22"/>
    <p:sldId id="298" r:id="rId23"/>
    <p:sldId id="315" r:id="rId24"/>
    <p:sldId id="312" r:id="rId25"/>
    <p:sldId id="342" r:id="rId26"/>
    <p:sldId id="327" r:id="rId27"/>
    <p:sldId id="323" r:id="rId28"/>
    <p:sldId id="308" r:id="rId29"/>
    <p:sldId id="340" r:id="rId30"/>
    <p:sldId id="341" r:id="rId31"/>
    <p:sldId id="310" r:id="rId3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7F7"/>
    <a:srgbClr val="7FD8F8"/>
    <a:srgbClr val="008AC9"/>
    <a:srgbClr val="50504F"/>
    <a:srgbClr val="3F3F3E"/>
    <a:srgbClr val="4D4D4C"/>
    <a:srgbClr val="A30050"/>
    <a:srgbClr val="243357"/>
    <a:srgbClr val="00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90786" autoAdjust="0"/>
  </p:normalViewPr>
  <p:slideViewPr>
    <p:cSldViewPr snapToGrid="0" snapToObjects="1">
      <p:cViewPr varScale="1">
        <p:scale>
          <a:sx n="105" d="100"/>
          <a:sy n="105" d="100"/>
        </p:scale>
        <p:origin x="245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25961399268001E-2"/>
          <c:y val="0"/>
          <c:w val="0.96091562545237896"/>
          <c:h val="0.86351365628069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0-138-201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8AC9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4-4561-89DB-1ED8577E942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163-0-80</c:v>
                </c:pt>
              </c:strCache>
            </c:strRef>
          </c:tx>
          <c:spPr>
            <a:solidFill>
              <a:srgbClr val="A30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A3005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4-4561-89DB-1ED8577E942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36-51-87</c:v>
                </c:pt>
              </c:strCache>
            </c:strRef>
          </c:tx>
          <c:spPr>
            <a:solidFill>
              <a:srgbClr val="243357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4-4561-89DB-1ED8577E9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43357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84-4561-89DB-1ED8577E9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5"/>
        <c:axId val="-2053416184"/>
        <c:axId val="-2079133080"/>
      </c:barChart>
      <c:catAx>
        <c:axId val="-2053416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79133080"/>
        <c:crosses val="autoZero"/>
        <c:auto val="1"/>
        <c:lblAlgn val="ctr"/>
        <c:lblOffset val="100"/>
        <c:noMultiLvlLbl val="0"/>
      </c:catAx>
      <c:valAx>
        <c:axId val="-20791330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05341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820771865500038"/>
          <c:y val="0.84135039962270297"/>
          <c:w val="0.11239610297300499"/>
          <c:h val="0.15764156939975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Arial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2433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93-4FE2-9A44-34DE17D8AA6D}"/>
              </c:ext>
            </c:extLst>
          </c:dPt>
          <c:dPt>
            <c:idx val="1"/>
            <c:bubble3D val="0"/>
            <c:spPr>
              <a:solidFill>
                <a:srgbClr val="243357">
                  <a:alpha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93-4FE2-9A44-34DE17D8AA6D}"/>
              </c:ext>
            </c:extLst>
          </c:dPt>
          <c:dPt>
            <c:idx val="2"/>
            <c:bubble3D val="0"/>
            <c:spPr>
              <a:solidFill>
                <a:srgbClr val="243357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93-4FE2-9A44-34DE17D8AA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93-4FE2-9A44-34DE17D8AA6D}"/>
              </c:ext>
            </c:extLst>
          </c:dPt>
          <c:cat>
            <c:strRef>
              <c:f>Tabelle1!$A$2:$A$5</c:f>
              <c:strCache>
                <c:ptCount val="3"/>
                <c:pt idx="0">
                  <c:v>36-51-87</c:v>
                </c:pt>
                <c:pt idx="1">
                  <c:v>80%</c:v>
                </c:pt>
                <c:pt idx="2">
                  <c:v>50%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93-4FE2-9A44-34DE17D8A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3-4F1D-BAA5-64B3962AB351}"/>
              </c:ext>
            </c:extLst>
          </c:dPt>
          <c:dPt>
            <c:idx val="1"/>
            <c:bubble3D val="0"/>
            <c:spPr>
              <a:solidFill>
                <a:srgbClr val="008AC9">
                  <a:alpha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3-4F1D-BAA5-64B3962AB351}"/>
              </c:ext>
            </c:extLst>
          </c:dPt>
          <c:dPt>
            <c:idx val="2"/>
            <c:bubble3D val="0"/>
            <c:spPr>
              <a:solidFill>
                <a:srgbClr val="008AC9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23-4F1D-BAA5-64B3962AB3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23-4F1D-BAA5-64B3962AB351}"/>
              </c:ext>
            </c:extLst>
          </c:dPt>
          <c:cat>
            <c:strRef>
              <c:f>Tabelle1!$A$2:$A$5</c:f>
              <c:strCache>
                <c:ptCount val="3"/>
                <c:pt idx="0">
                  <c:v>0-138-201</c:v>
                </c:pt>
                <c:pt idx="1">
                  <c:v>80%</c:v>
                </c:pt>
                <c:pt idx="2">
                  <c:v>50%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23-4F1D-BAA5-64B3962AB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22186744373501"/>
          <c:y val="4.7295309201755398E-2"/>
          <c:w val="0.60621786973164604"/>
          <c:h val="0.89770168765970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CEE9F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Tabelle1!$B$1:$G$2</c:f>
              <c:strCache>
                <c:ptCount val="6"/>
                <c:pt idx="0">
                  <c:v>Behandlung</c:v>
                </c:pt>
                <c:pt idx="1">
                  <c:v>körperlich</c:v>
                </c:pt>
                <c:pt idx="2">
                  <c:v>sexuelle Probleme</c:v>
                </c:pt>
                <c:pt idx="3">
                  <c:v>Kinderwunsch</c:v>
                </c:pt>
                <c:pt idx="4">
                  <c:v>Gesundheitssystem</c:v>
                </c:pt>
                <c:pt idx="5">
                  <c:v>psychologisch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19.100000000000001</c:v>
                </c:pt>
                <c:pt idx="1">
                  <c:v>22.77</c:v>
                </c:pt>
                <c:pt idx="2">
                  <c:v>25.76</c:v>
                </c:pt>
                <c:pt idx="3">
                  <c:v>29.67</c:v>
                </c:pt>
                <c:pt idx="4">
                  <c:v>29.04</c:v>
                </c:pt>
                <c:pt idx="5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A-4E51-A158-0E186E20FC0C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rgbClr val="0090C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Tabelle1!$B$1:$G$2</c:f>
              <c:strCache>
                <c:ptCount val="6"/>
                <c:pt idx="0">
                  <c:v>Behandlung</c:v>
                </c:pt>
                <c:pt idx="1">
                  <c:v>körperlich</c:v>
                </c:pt>
                <c:pt idx="2">
                  <c:v>sexuelle Probleme</c:v>
                </c:pt>
                <c:pt idx="3">
                  <c:v>Kinderwunsch</c:v>
                </c:pt>
                <c:pt idx="4">
                  <c:v>Gesundheitssystem</c:v>
                </c:pt>
                <c:pt idx="5">
                  <c:v>psychologisch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0">
                  <c:v>23.24</c:v>
                </c:pt>
                <c:pt idx="1">
                  <c:v>24.44</c:v>
                </c:pt>
                <c:pt idx="2">
                  <c:v>27.97</c:v>
                </c:pt>
                <c:pt idx="3">
                  <c:v>28.36</c:v>
                </c:pt>
                <c:pt idx="4">
                  <c:v>32.18</c:v>
                </c:pt>
                <c:pt idx="5">
                  <c:v>35.72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A-4E51-A158-0E186E20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3"/>
        <c:axId val="204753152"/>
        <c:axId val="204754944"/>
      </c:barChart>
      <c:catAx>
        <c:axId val="204753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04754944"/>
        <c:crosses val="autoZero"/>
        <c:auto val="1"/>
        <c:lblAlgn val="ctr"/>
        <c:lblOffset val="100"/>
        <c:noMultiLvlLbl val="0"/>
      </c:catAx>
      <c:valAx>
        <c:axId val="20475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204753152"/>
        <c:crosses val="autoZero"/>
        <c:crossBetween val="between"/>
        <c:majorUnit val="10"/>
      </c:valAx>
      <c:spPr>
        <a:noFill/>
        <a:ln>
          <a:solidFill>
            <a:srgbClr val="4D4D4C"/>
          </a:solidFill>
        </a:ln>
        <a:effectLst/>
        <a:sp3d/>
      </c:spPr>
    </c:plotArea>
    <c:legend>
      <c:legendPos val="t"/>
      <c:layout>
        <c:manualLayout>
          <c:xMode val="edge"/>
          <c:yMode val="edge"/>
          <c:x val="0.86224169536718198"/>
          <c:y val="0.87286503756527101"/>
          <c:w val="0.103810290920056"/>
          <c:h val="6.3150853608858304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latin typeface="+mn-lt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840718927233302"/>
          <c:y val="8.8826927921023438E-2"/>
          <c:w val="0.49523426592100345"/>
          <c:h val="0.8155793276058890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CEE9F7"/>
            </a:solidFill>
          </c:spPr>
          <c:invertIfNegative val="0"/>
          <c:dLbls>
            <c:dLbl>
              <c:idx val="0"/>
              <c:layout>
                <c:manualLayout>
                  <c:x val="6.23703176220703E-2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rgbClr val="4D4D4C"/>
                        </a:solidFill>
                      </a:rPr>
                      <a:t>54%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7-42F4-9896-0542F2801F32}"/>
                </c:ext>
              </c:extLst>
            </c:dLbl>
            <c:dLbl>
              <c:idx val="1"/>
              <c:layout>
                <c:manualLayout>
                  <c:x val="4.9529369876349899E-2"/>
                  <c:y val="-9.3749999999999997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rgbClr val="4D4D4C"/>
                        </a:solidFill>
                      </a:rPr>
                      <a:t>56%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A7-42F4-9896-0542F2801F32}"/>
                </c:ext>
              </c:extLst>
            </c:dLbl>
            <c:dLbl>
              <c:idx val="2"/>
              <c:layout>
                <c:manualLayout>
                  <c:x val="2.56818954914407E-2"/>
                  <c:y val="3.1249999999999698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rgbClr val="4D4D4C"/>
                        </a:solidFill>
                      </a:defRPr>
                    </a:pPr>
                    <a:r>
                      <a:rPr lang="en-US" sz="1200">
                        <a:solidFill>
                          <a:srgbClr val="4D4D4C"/>
                        </a:solidFill>
                      </a:rPr>
                      <a:t>41%</a:t>
                    </a:r>
                    <a:endParaRPr lang="en-US"/>
                  </a:p>
                </c:rich>
              </c:tx>
              <c:numFmt formatCode="0.0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A7-42F4-9896-0542F280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D4D4C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Kontrollgefühl über Situation erlangen</c:v>
                </c:pt>
                <c:pt idx="1">
                  <c:v>Ungewissheit über die Zukunft</c:v>
                </c:pt>
                <c:pt idx="2">
                  <c:v>Ängste vor Wiederauftreten/Fortschreiten der Erkrankung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0.54</c:v>
                </c:pt>
                <c:pt idx="1">
                  <c:v>0.56000000000000005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7-42F4-9896-0542F2801F3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rgbClr val="0090C4"/>
            </a:solidFill>
          </c:spPr>
          <c:invertIfNegative val="0"/>
          <c:dLbls>
            <c:dLbl>
              <c:idx val="0"/>
              <c:layout>
                <c:manualLayout>
                  <c:x val="4.4026106556755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A7-42F4-9896-0542F2801F32}"/>
                </c:ext>
              </c:extLst>
            </c:dLbl>
            <c:dLbl>
              <c:idx val="1"/>
              <c:layout>
                <c:manualLayout>
                  <c:x val="2.01786321718463E-2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rgbClr val="4D4D4C"/>
                        </a:solidFill>
                      </a:rPr>
                      <a:t>61%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A7-42F4-9896-0542F2801F32}"/>
                </c:ext>
              </c:extLst>
            </c:dLbl>
            <c:dLbl>
              <c:idx val="2"/>
              <c:layout>
                <c:manualLayout>
                  <c:x val="2.01786321718463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A7-42F4-9896-0542F2801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D4D4C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Kontrollgefühl über Situation erlangen</c:v>
                </c:pt>
                <c:pt idx="1">
                  <c:v>Ungewissheit über die Zukunft</c:v>
                </c:pt>
                <c:pt idx="2">
                  <c:v>Ängste vor Wiederauftreten/Fortschreiten der Erkrankung</c:v>
                </c:pt>
              </c:strCache>
            </c:strRef>
          </c:cat>
          <c:val>
            <c:numRef>
              <c:f>Tabelle1!$C$2:$C$4</c:f>
              <c:numCache>
                <c:formatCode>0.00%</c:formatCode>
                <c:ptCount val="3"/>
                <c:pt idx="0" formatCode="0%">
                  <c:v>0.56999999999999995</c:v>
                </c:pt>
                <c:pt idx="1">
                  <c:v>0.61</c:v>
                </c:pt>
                <c:pt idx="2" formatCode="0%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A7-42F4-9896-0542F2801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841344"/>
        <c:axId val="204842880"/>
        <c:axId val="0"/>
      </c:bar3DChart>
      <c:catAx>
        <c:axId val="204841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1400">
                <a:solidFill>
                  <a:srgbClr val="4D4D4C"/>
                </a:solidFill>
              </a:defRPr>
            </a:pPr>
            <a:endParaRPr lang="de-DE"/>
          </a:p>
        </c:txPr>
        <c:crossAx val="204842880"/>
        <c:crossesAt val="0"/>
        <c:auto val="1"/>
        <c:lblAlgn val="ctr"/>
        <c:lblOffset val="100"/>
        <c:noMultiLvlLbl val="0"/>
      </c:catAx>
      <c:valAx>
        <c:axId val="20484288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D4D4C"/>
                </a:solidFill>
              </a:defRPr>
            </a:pPr>
            <a:endParaRPr lang="de-DE"/>
          </a:p>
        </c:txPr>
        <c:crossAx val="2048413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92540843901261105"/>
          <c:y val="0.10288423575674968"/>
          <c:w val="7.1742476165164298E-2"/>
          <c:h val="0.16193061023621999"/>
        </c:manualLayout>
      </c:layout>
      <c:overlay val="0"/>
      <c:txPr>
        <a:bodyPr/>
        <a:lstStyle/>
        <a:p>
          <a:pPr>
            <a:defRPr>
              <a:solidFill>
                <a:srgbClr val="4D4D4C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5FB32-E8C1-4E36-8484-AAEABE7434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C8F650D-2829-4A2E-AE95-D03EF321644F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 AYAs</a:t>
          </a:r>
        </a:p>
      </dgm:t>
    </dgm:pt>
    <dgm:pt modelId="{4212DFAC-E50A-42F0-89EF-E16245DFA3E0}" type="parTrans" cxnId="{9C909D3A-F5A0-4562-A992-136D47B11DF7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521AE048-DD0C-4276-81D9-FBB664EBABC2}" type="sibTrans" cxnId="{9C909D3A-F5A0-4562-A992-136D47B11DF7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E702F7F-A1F9-43E9-90C2-E81B27486E4B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Calibri" panose="020F0502020204030204" pitchFamily="34" charset="0"/>
            </a:rPr>
            <a:t>2. </a:t>
          </a:r>
          <a:r>
            <a:rPr lang="de-DE" dirty="0" smtClean="0">
              <a:solidFill>
                <a:schemeClr val="tx1"/>
              </a:solidFill>
              <a:latin typeface="Calibri" panose="020F0502020204030204" pitchFamily="34" charset="0"/>
            </a:rPr>
            <a:t>Unterstützungs- und Informationsbedürfnisse</a:t>
          </a:r>
          <a:endParaRPr lang="de-DE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4ED6D7-DAF9-46F2-9108-DB91AB1D88E1}" type="parTrans" cxnId="{500E2749-151D-4DCE-BDCE-9152044D1AD8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283F340-5D3A-4876-84B0-CDD381F64E4F}" type="sibTrans" cxnId="{500E2749-151D-4DCE-BDCE-9152044D1AD8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A648CF0-6354-45E2-A0DF-882C5E1E8885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Calibri" panose="020F0502020204030204" pitchFamily="34" charset="0"/>
            </a:rPr>
            <a:t>3. Unterstützungsmöglichkeiten</a:t>
          </a:r>
        </a:p>
      </dgm:t>
    </dgm:pt>
    <dgm:pt modelId="{9B74C2AD-0FEB-4F16-A164-8DBB4C03D0B9}" type="parTrans" cxnId="{72B6B2A9-58C5-4229-AB16-28BF252CDFC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AED09C7B-842B-4235-A08E-5F71A27726CF}" type="sibTrans" cxnId="{72B6B2A9-58C5-4229-AB16-28BF252CDFC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9207C95A-6809-4EC4-8BC2-1F94D50CB75A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Calibri" panose="020F0502020204030204" pitchFamily="34" charset="0"/>
            </a:rPr>
            <a:t>4. Ausblick</a:t>
          </a:r>
        </a:p>
      </dgm:t>
    </dgm:pt>
    <dgm:pt modelId="{7E5746EE-DEE5-447E-B0BA-921762E60247}" type="parTrans" cxnId="{A8F7F4C7-BAD1-43DA-A0B9-D8B07E85A67F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618682A0-B5DF-4FAE-BCB3-ED942D80CD1B}" type="sibTrans" cxnId="{A8F7F4C7-BAD1-43DA-A0B9-D8B07E85A67F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711FE70-55BD-4724-AB80-13D8275CF07C}">
      <dgm:prSet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Hintergrund/Lebenszufriedenheit/Psychisches Befinden</a:t>
          </a:r>
          <a:endParaRPr lang="de-DE" dirty="0">
            <a:latin typeface="Calibri" panose="020F0502020204030204" pitchFamily="34" charset="0"/>
          </a:endParaRPr>
        </a:p>
      </dgm:t>
    </dgm:pt>
    <dgm:pt modelId="{D8EBDC2F-4095-4E22-B55C-F4CFE30AF0C5}" type="parTrans" cxnId="{41639451-641B-489E-81F1-655630EC0179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244A467-5576-44A0-B606-6CA28D6E3370}" type="sibTrans" cxnId="{41639451-641B-489E-81F1-655630EC0179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02CC0047-327F-410A-B798-F615757CD578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</a:rPr>
            <a:t>Was brauchen AYAs in ihrer Lebenssituation?</a:t>
          </a:r>
        </a:p>
      </dgm:t>
    </dgm:pt>
    <dgm:pt modelId="{250E3368-77C3-489E-B896-3EB04DCEB95B}" type="parTrans" cxnId="{8261EF6B-D342-44D6-A1C1-B0F267C08AE7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F49C84A0-17EB-476A-91F6-374CF6424093}" type="sibTrans" cxnId="{8261EF6B-D342-44D6-A1C1-B0F267C08AE7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A6AC6F6-7386-4964-AC0A-C209E5D7B1D0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</a:rPr>
            <a:t>bestehende Interventionen/psychosoziale Angebote</a:t>
          </a:r>
        </a:p>
      </dgm:t>
    </dgm:pt>
    <dgm:pt modelId="{CC44C077-8EA6-4BEB-AB2A-BA2155E0C361}" type="parTrans" cxnId="{D2857E76-45DA-4C70-9D3B-B37D1F06B41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A4E2493A-4812-40D0-87EA-AC0039C1C61C}" type="sibTrans" cxnId="{D2857E76-45DA-4C70-9D3B-B37D1F06B41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5DDB3625-66CD-44AD-9AB2-886CEA872170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</a:rPr>
            <a:t>Zusammenfassung/Fazit</a:t>
          </a:r>
        </a:p>
      </dgm:t>
    </dgm:pt>
    <dgm:pt modelId="{CDD0DF8B-26EE-4468-9A6F-AAD251BF6940}" type="parTrans" cxnId="{D4475428-B4D8-4F1D-81EF-CDB1822C2D5C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F4CC721D-5C9D-4EF3-9F22-0FFBD9CC7C04}" type="sibTrans" cxnId="{D4475428-B4D8-4F1D-81EF-CDB1822C2D5C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D210E66-1619-47FB-9B0F-6F06C64C29B5}" type="pres">
      <dgm:prSet presAssocID="{F195FB32-E8C1-4E36-8484-AAEABE7434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2EB52B-54D5-4930-ACE2-BE936BA4BE03}" type="pres">
      <dgm:prSet presAssocID="{FC8F650D-2829-4A2E-AE95-D03EF321644F}" presName="parentLin" presStyleCnt="0"/>
      <dgm:spPr/>
    </dgm:pt>
    <dgm:pt modelId="{F8560164-914B-4B55-89D5-242D62393100}" type="pres">
      <dgm:prSet presAssocID="{FC8F650D-2829-4A2E-AE95-D03EF321644F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90C78FDB-1BB3-4562-B612-8581F04CA007}" type="pres">
      <dgm:prSet presAssocID="{FC8F650D-2829-4A2E-AE95-D03EF32164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A7337E-43CA-4EE5-A006-4476CFCC66A6}" type="pres">
      <dgm:prSet presAssocID="{FC8F650D-2829-4A2E-AE95-D03EF321644F}" presName="negativeSpace" presStyleCnt="0"/>
      <dgm:spPr/>
    </dgm:pt>
    <dgm:pt modelId="{DFAFBA46-8E50-4B8E-9FC4-EB6DB4126BB9}" type="pres">
      <dgm:prSet presAssocID="{FC8F650D-2829-4A2E-AE95-D03EF321644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716081-A654-4B8A-934F-689AAC21BB7B}" type="pres">
      <dgm:prSet presAssocID="{521AE048-DD0C-4276-81D9-FBB664EBABC2}" presName="spaceBetweenRectangles" presStyleCnt="0"/>
      <dgm:spPr/>
    </dgm:pt>
    <dgm:pt modelId="{6A2E3040-ADD7-4D29-9CA9-681BBC125DDC}" type="pres">
      <dgm:prSet presAssocID="{4E702F7F-A1F9-43E9-90C2-E81B27486E4B}" presName="parentLin" presStyleCnt="0"/>
      <dgm:spPr/>
    </dgm:pt>
    <dgm:pt modelId="{3388DF98-0964-41CF-AE66-DFD0EF94B975}" type="pres">
      <dgm:prSet presAssocID="{4E702F7F-A1F9-43E9-90C2-E81B27486E4B}" presName="parentLeftMargin" presStyleLbl="node1" presStyleIdx="0" presStyleCnt="4"/>
      <dgm:spPr/>
      <dgm:t>
        <a:bodyPr/>
        <a:lstStyle/>
        <a:p>
          <a:endParaRPr lang="de-DE"/>
        </a:p>
      </dgm:t>
    </dgm:pt>
    <dgm:pt modelId="{9251FACD-15F1-453F-AFFE-D0952BECAE0A}" type="pres">
      <dgm:prSet presAssocID="{4E702F7F-A1F9-43E9-90C2-E81B27486E4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396D50-425D-41E0-8D8A-00B5A6303E1C}" type="pres">
      <dgm:prSet presAssocID="{4E702F7F-A1F9-43E9-90C2-E81B27486E4B}" presName="negativeSpace" presStyleCnt="0"/>
      <dgm:spPr/>
    </dgm:pt>
    <dgm:pt modelId="{69A3512B-77E4-4401-AE20-A821380BDA3A}" type="pres">
      <dgm:prSet presAssocID="{4E702F7F-A1F9-43E9-90C2-E81B27486E4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478458-C3F1-4F08-864D-1CD2CB08023C}" type="pres">
      <dgm:prSet presAssocID="{2283F340-5D3A-4876-84B0-CDD381F64E4F}" presName="spaceBetweenRectangles" presStyleCnt="0"/>
      <dgm:spPr/>
    </dgm:pt>
    <dgm:pt modelId="{A0D33618-FCF8-4264-881E-01C8661D50A7}" type="pres">
      <dgm:prSet presAssocID="{4A648CF0-6354-45E2-A0DF-882C5E1E8885}" presName="parentLin" presStyleCnt="0"/>
      <dgm:spPr/>
    </dgm:pt>
    <dgm:pt modelId="{E181AC20-75FD-408A-9AB4-8CE4318FFDCD}" type="pres">
      <dgm:prSet presAssocID="{4A648CF0-6354-45E2-A0DF-882C5E1E8885}" presName="parentLeftMargin" presStyleLbl="node1" presStyleIdx="1" presStyleCnt="4"/>
      <dgm:spPr/>
      <dgm:t>
        <a:bodyPr/>
        <a:lstStyle/>
        <a:p>
          <a:endParaRPr lang="de-DE"/>
        </a:p>
      </dgm:t>
    </dgm:pt>
    <dgm:pt modelId="{D6D134E9-FD39-433E-B318-A7B459D4B78B}" type="pres">
      <dgm:prSet presAssocID="{4A648CF0-6354-45E2-A0DF-882C5E1E88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0CB4DD-FD31-4DAD-9F74-B858581A716A}" type="pres">
      <dgm:prSet presAssocID="{4A648CF0-6354-45E2-A0DF-882C5E1E8885}" presName="negativeSpace" presStyleCnt="0"/>
      <dgm:spPr/>
    </dgm:pt>
    <dgm:pt modelId="{14B74C22-B431-4072-B80F-3BB0D80E2E87}" type="pres">
      <dgm:prSet presAssocID="{4A648CF0-6354-45E2-A0DF-882C5E1E888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B8FD4E-EED9-41E7-AB6E-BD45203CB0B3}" type="pres">
      <dgm:prSet presAssocID="{AED09C7B-842B-4235-A08E-5F71A27726CF}" presName="spaceBetweenRectangles" presStyleCnt="0"/>
      <dgm:spPr/>
    </dgm:pt>
    <dgm:pt modelId="{58125490-9F46-4954-9209-3359E2B6BB26}" type="pres">
      <dgm:prSet presAssocID="{9207C95A-6809-4EC4-8BC2-1F94D50CB75A}" presName="parentLin" presStyleCnt="0"/>
      <dgm:spPr/>
    </dgm:pt>
    <dgm:pt modelId="{3515F501-D15A-4A6A-AF4F-D55C74B9339D}" type="pres">
      <dgm:prSet presAssocID="{9207C95A-6809-4EC4-8BC2-1F94D50CB75A}" presName="parentLeftMargin" presStyleLbl="node1" presStyleIdx="2" presStyleCnt="4"/>
      <dgm:spPr/>
      <dgm:t>
        <a:bodyPr/>
        <a:lstStyle/>
        <a:p>
          <a:endParaRPr lang="de-DE"/>
        </a:p>
      </dgm:t>
    </dgm:pt>
    <dgm:pt modelId="{696624AF-A66D-4926-AF36-FA8A644DB8ED}" type="pres">
      <dgm:prSet presAssocID="{9207C95A-6809-4EC4-8BC2-1F94D50CB7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BBD838-1424-40B8-B035-54C85A0DAEF2}" type="pres">
      <dgm:prSet presAssocID="{9207C95A-6809-4EC4-8BC2-1F94D50CB75A}" presName="negativeSpace" presStyleCnt="0"/>
      <dgm:spPr/>
    </dgm:pt>
    <dgm:pt modelId="{8B1AC35A-4C4A-4738-9A8C-B0972E864AFE}" type="pres">
      <dgm:prSet presAssocID="{9207C95A-6809-4EC4-8BC2-1F94D50CB75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C06FEEC-3E84-4A9D-9825-D4BF7F0E076C}" type="presOf" srcId="{9207C95A-6809-4EC4-8BC2-1F94D50CB75A}" destId="{696624AF-A66D-4926-AF36-FA8A644DB8ED}" srcOrd="1" destOrd="0" presId="urn:microsoft.com/office/officeart/2005/8/layout/list1"/>
    <dgm:cxn modelId="{8261EF6B-D342-44D6-A1C1-B0F267C08AE7}" srcId="{4E702F7F-A1F9-43E9-90C2-E81B27486E4B}" destId="{02CC0047-327F-410A-B798-F615757CD578}" srcOrd="0" destOrd="0" parTransId="{250E3368-77C3-489E-B896-3EB04DCEB95B}" sibTransId="{F49C84A0-17EB-476A-91F6-374CF6424093}"/>
    <dgm:cxn modelId="{86B51AC1-6677-4EBA-AA08-D19B39A4F704}" type="presOf" srcId="{4E702F7F-A1F9-43E9-90C2-E81B27486E4B}" destId="{3388DF98-0964-41CF-AE66-DFD0EF94B975}" srcOrd="0" destOrd="0" presId="urn:microsoft.com/office/officeart/2005/8/layout/list1"/>
    <dgm:cxn modelId="{1F47C8A1-A8D5-43E8-A4A2-F201789B308E}" type="presOf" srcId="{FC8F650D-2829-4A2E-AE95-D03EF321644F}" destId="{F8560164-914B-4B55-89D5-242D62393100}" srcOrd="0" destOrd="0" presId="urn:microsoft.com/office/officeart/2005/8/layout/list1"/>
    <dgm:cxn modelId="{4789E1C8-9032-4570-8AF6-3B689174D4AA}" type="presOf" srcId="{4A648CF0-6354-45E2-A0DF-882C5E1E8885}" destId="{E181AC20-75FD-408A-9AB4-8CE4318FFDCD}" srcOrd="0" destOrd="0" presId="urn:microsoft.com/office/officeart/2005/8/layout/list1"/>
    <dgm:cxn modelId="{500E2749-151D-4DCE-BDCE-9152044D1AD8}" srcId="{F195FB32-E8C1-4E36-8484-AAEABE743415}" destId="{4E702F7F-A1F9-43E9-90C2-E81B27486E4B}" srcOrd="1" destOrd="0" parTransId="{F44ED6D7-DAF9-46F2-9108-DB91AB1D88E1}" sibTransId="{2283F340-5D3A-4876-84B0-CDD381F64E4F}"/>
    <dgm:cxn modelId="{A8F7F4C7-BAD1-43DA-A0B9-D8B07E85A67F}" srcId="{F195FB32-E8C1-4E36-8484-AAEABE743415}" destId="{9207C95A-6809-4EC4-8BC2-1F94D50CB75A}" srcOrd="3" destOrd="0" parTransId="{7E5746EE-DEE5-447E-B0BA-921762E60247}" sibTransId="{618682A0-B5DF-4FAE-BCB3-ED942D80CD1B}"/>
    <dgm:cxn modelId="{4A82A174-B9BC-480F-874C-CB10A1A75B82}" type="presOf" srcId="{4A648CF0-6354-45E2-A0DF-882C5E1E8885}" destId="{D6D134E9-FD39-433E-B318-A7B459D4B78B}" srcOrd="1" destOrd="0" presId="urn:microsoft.com/office/officeart/2005/8/layout/list1"/>
    <dgm:cxn modelId="{BC02ACEF-D5B6-45B3-B170-C088DC8D16F0}" type="presOf" srcId="{FC8F650D-2829-4A2E-AE95-D03EF321644F}" destId="{90C78FDB-1BB3-4562-B612-8581F04CA007}" srcOrd="1" destOrd="0" presId="urn:microsoft.com/office/officeart/2005/8/layout/list1"/>
    <dgm:cxn modelId="{D2857E76-45DA-4C70-9D3B-B37D1F06B41E}" srcId="{4A648CF0-6354-45E2-A0DF-882C5E1E8885}" destId="{2A6AC6F6-7386-4964-AC0A-C209E5D7B1D0}" srcOrd="0" destOrd="0" parTransId="{CC44C077-8EA6-4BEB-AB2A-BA2155E0C361}" sibTransId="{A4E2493A-4812-40D0-87EA-AC0039C1C61C}"/>
    <dgm:cxn modelId="{72B6B2A9-58C5-4229-AB16-28BF252CDFC0}" srcId="{F195FB32-E8C1-4E36-8484-AAEABE743415}" destId="{4A648CF0-6354-45E2-A0DF-882C5E1E8885}" srcOrd="2" destOrd="0" parTransId="{9B74C2AD-0FEB-4F16-A164-8DBB4C03D0B9}" sibTransId="{AED09C7B-842B-4235-A08E-5F71A27726CF}"/>
    <dgm:cxn modelId="{6BAD63F0-419E-4875-A354-6F5D2BA0FF52}" type="presOf" srcId="{5DDB3625-66CD-44AD-9AB2-886CEA872170}" destId="{8B1AC35A-4C4A-4738-9A8C-B0972E864AFE}" srcOrd="0" destOrd="0" presId="urn:microsoft.com/office/officeart/2005/8/layout/list1"/>
    <dgm:cxn modelId="{41639451-641B-489E-81F1-655630EC0179}" srcId="{FC8F650D-2829-4A2E-AE95-D03EF321644F}" destId="{4711FE70-55BD-4724-AB80-13D8275CF07C}" srcOrd="0" destOrd="0" parTransId="{D8EBDC2F-4095-4E22-B55C-F4CFE30AF0C5}" sibTransId="{8244A467-5576-44A0-B606-6CA28D6E3370}"/>
    <dgm:cxn modelId="{D4475428-B4D8-4F1D-81EF-CDB1822C2D5C}" srcId="{9207C95A-6809-4EC4-8BC2-1F94D50CB75A}" destId="{5DDB3625-66CD-44AD-9AB2-886CEA872170}" srcOrd="0" destOrd="0" parTransId="{CDD0DF8B-26EE-4468-9A6F-AAD251BF6940}" sibTransId="{F4CC721D-5C9D-4EF3-9F22-0FFBD9CC7C04}"/>
    <dgm:cxn modelId="{F7501050-26EA-4E0E-8001-1D60D89FB603}" type="presOf" srcId="{F195FB32-E8C1-4E36-8484-AAEABE743415}" destId="{DD210E66-1619-47FB-9B0F-6F06C64C29B5}" srcOrd="0" destOrd="0" presId="urn:microsoft.com/office/officeart/2005/8/layout/list1"/>
    <dgm:cxn modelId="{64040CB7-6C02-4BF8-BACD-419C271F1F57}" type="presOf" srcId="{2A6AC6F6-7386-4964-AC0A-C209E5D7B1D0}" destId="{14B74C22-B431-4072-B80F-3BB0D80E2E87}" srcOrd="0" destOrd="0" presId="urn:microsoft.com/office/officeart/2005/8/layout/list1"/>
    <dgm:cxn modelId="{7ADB8FB7-DD9C-4DF9-81DD-CA0420FCDB67}" type="presOf" srcId="{9207C95A-6809-4EC4-8BC2-1F94D50CB75A}" destId="{3515F501-D15A-4A6A-AF4F-D55C74B9339D}" srcOrd="0" destOrd="0" presId="urn:microsoft.com/office/officeart/2005/8/layout/list1"/>
    <dgm:cxn modelId="{9C909D3A-F5A0-4562-A992-136D47B11DF7}" srcId="{F195FB32-E8C1-4E36-8484-AAEABE743415}" destId="{FC8F650D-2829-4A2E-AE95-D03EF321644F}" srcOrd="0" destOrd="0" parTransId="{4212DFAC-E50A-42F0-89EF-E16245DFA3E0}" sibTransId="{521AE048-DD0C-4276-81D9-FBB664EBABC2}"/>
    <dgm:cxn modelId="{5D3FB5A0-EB6F-45D3-9213-A6623FEA6FAC}" type="presOf" srcId="{4711FE70-55BD-4724-AB80-13D8275CF07C}" destId="{DFAFBA46-8E50-4B8E-9FC4-EB6DB4126BB9}" srcOrd="0" destOrd="0" presId="urn:microsoft.com/office/officeart/2005/8/layout/list1"/>
    <dgm:cxn modelId="{4A58B839-B064-452D-88D3-91718D36730F}" type="presOf" srcId="{02CC0047-327F-410A-B798-F615757CD578}" destId="{69A3512B-77E4-4401-AE20-A821380BDA3A}" srcOrd="0" destOrd="0" presId="urn:microsoft.com/office/officeart/2005/8/layout/list1"/>
    <dgm:cxn modelId="{D61704E1-EA08-4CAA-8226-E0ED83764093}" type="presOf" srcId="{4E702F7F-A1F9-43E9-90C2-E81B27486E4B}" destId="{9251FACD-15F1-453F-AFFE-D0952BECAE0A}" srcOrd="1" destOrd="0" presId="urn:microsoft.com/office/officeart/2005/8/layout/list1"/>
    <dgm:cxn modelId="{6F18125D-F009-40B7-B534-DEDF15AF7277}" type="presParOf" srcId="{DD210E66-1619-47FB-9B0F-6F06C64C29B5}" destId="{0E2EB52B-54D5-4930-ACE2-BE936BA4BE03}" srcOrd="0" destOrd="0" presId="urn:microsoft.com/office/officeart/2005/8/layout/list1"/>
    <dgm:cxn modelId="{ADE88111-B17D-4640-91F4-E8769E6E4F58}" type="presParOf" srcId="{0E2EB52B-54D5-4930-ACE2-BE936BA4BE03}" destId="{F8560164-914B-4B55-89D5-242D62393100}" srcOrd="0" destOrd="0" presId="urn:microsoft.com/office/officeart/2005/8/layout/list1"/>
    <dgm:cxn modelId="{A36D44C4-ED98-423B-B8D0-F8F335E584DC}" type="presParOf" srcId="{0E2EB52B-54D5-4930-ACE2-BE936BA4BE03}" destId="{90C78FDB-1BB3-4562-B612-8581F04CA007}" srcOrd="1" destOrd="0" presId="urn:microsoft.com/office/officeart/2005/8/layout/list1"/>
    <dgm:cxn modelId="{FE864870-D1DD-48BA-AE60-D471D323CC4E}" type="presParOf" srcId="{DD210E66-1619-47FB-9B0F-6F06C64C29B5}" destId="{6FA7337E-43CA-4EE5-A006-4476CFCC66A6}" srcOrd="1" destOrd="0" presId="urn:microsoft.com/office/officeart/2005/8/layout/list1"/>
    <dgm:cxn modelId="{9956A916-1840-4A3B-965A-A5B5331F8343}" type="presParOf" srcId="{DD210E66-1619-47FB-9B0F-6F06C64C29B5}" destId="{DFAFBA46-8E50-4B8E-9FC4-EB6DB4126BB9}" srcOrd="2" destOrd="0" presId="urn:microsoft.com/office/officeart/2005/8/layout/list1"/>
    <dgm:cxn modelId="{4AF70199-7B48-4CC6-BBA2-DAAE8EAAEB3D}" type="presParOf" srcId="{DD210E66-1619-47FB-9B0F-6F06C64C29B5}" destId="{ED716081-A654-4B8A-934F-689AAC21BB7B}" srcOrd="3" destOrd="0" presId="urn:microsoft.com/office/officeart/2005/8/layout/list1"/>
    <dgm:cxn modelId="{E5A020E2-CB59-4048-8B41-6259374006CE}" type="presParOf" srcId="{DD210E66-1619-47FB-9B0F-6F06C64C29B5}" destId="{6A2E3040-ADD7-4D29-9CA9-681BBC125DDC}" srcOrd="4" destOrd="0" presId="urn:microsoft.com/office/officeart/2005/8/layout/list1"/>
    <dgm:cxn modelId="{69BBBC52-386B-4411-A59B-7F73030B2A5E}" type="presParOf" srcId="{6A2E3040-ADD7-4D29-9CA9-681BBC125DDC}" destId="{3388DF98-0964-41CF-AE66-DFD0EF94B975}" srcOrd="0" destOrd="0" presId="urn:microsoft.com/office/officeart/2005/8/layout/list1"/>
    <dgm:cxn modelId="{5AB95106-6A18-416F-833E-393D0156985A}" type="presParOf" srcId="{6A2E3040-ADD7-4D29-9CA9-681BBC125DDC}" destId="{9251FACD-15F1-453F-AFFE-D0952BECAE0A}" srcOrd="1" destOrd="0" presId="urn:microsoft.com/office/officeart/2005/8/layout/list1"/>
    <dgm:cxn modelId="{431ADA56-C584-4193-AE6B-069283FA4251}" type="presParOf" srcId="{DD210E66-1619-47FB-9B0F-6F06C64C29B5}" destId="{2D396D50-425D-41E0-8D8A-00B5A6303E1C}" srcOrd="5" destOrd="0" presId="urn:microsoft.com/office/officeart/2005/8/layout/list1"/>
    <dgm:cxn modelId="{01E715D2-CA76-4103-A625-B8C4C5A86CBC}" type="presParOf" srcId="{DD210E66-1619-47FB-9B0F-6F06C64C29B5}" destId="{69A3512B-77E4-4401-AE20-A821380BDA3A}" srcOrd="6" destOrd="0" presId="urn:microsoft.com/office/officeart/2005/8/layout/list1"/>
    <dgm:cxn modelId="{3C5360BC-18C5-4ED2-866E-C2F7DAB01949}" type="presParOf" srcId="{DD210E66-1619-47FB-9B0F-6F06C64C29B5}" destId="{1E478458-C3F1-4F08-864D-1CD2CB08023C}" srcOrd="7" destOrd="0" presId="urn:microsoft.com/office/officeart/2005/8/layout/list1"/>
    <dgm:cxn modelId="{4AB79DD5-0E55-47AC-B8B0-9C5E10D68ED4}" type="presParOf" srcId="{DD210E66-1619-47FB-9B0F-6F06C64C29B5}" destId="{A0D33618-FCF8-4264-881E-01C8661D50A7}" srcOrd="8" destOrd="0" presId="urn:microsoft.com/office/officeart/2005/8/layout/list1"/>
    <dgm:cxn modelId="{0BD5FC5D-A6FC-4E6D-8B10-7958FC8342E9}" type="presParOf" srcId="{A0D33618-FCF8-4264-881E-01C8661D50A7}" destId="{E181AC20-75FD-408A-9AB4-8CE4318FFDCD}" srcOrd="0" destOrd="0" presId="urn:microsoft.com/office/officeart/2005/8/layout/list1"/>
    <dgm:cxn modelId="{839E8BAA-4483-43E7-818B-D6EF082C28FC}" type="presParOf" srcId="{A0D33618-FCF8-4264-881E-01C8661D50A7}" destId="{D6D134E9-FD39-433E-B318-A7B459D4B78B}" srcOrd="1" destOrd="0" presId="urn:microsoft.com/office/officeart/2005/8/layout/list1"/>
    <dgm:cxn modelId="{0F67989C-B6E0-4B4F-B16D-27F9DABF1E36}" type="presParOf" srcId="{DD210E66-1619-47FB-9B0F-6F06C64C29B5}" destId="{9D0CB4DD-FD31-4DAD-9F74-B858581A716A}" srcOrd="9" destOrd="0" presId="urn:microsoft.com/office/officeart/2005/8/layout/list1"/>
    <dgm:cxn modelId="{B2D00A9B-E408-49A0-BBB3-DCEE5B8050DF}" type="presParOf" srcId="{DD210E66-1619-47FB-9B0F-6F06C64C29B5}" destId="{14B74C22-B431-4072-B80F-3BB0D80E2E87}" srcOrd="10" destOrd="0" presId="urn:microsoft.com/office/officeart/2005/8/layout/list1"/>
    <dgm:cxn modelId="{C2B46A95-0012-4F20-BD45-85E35E55CF90}" type="presParOf" srcId="{DD210E66-1619-47FB-9B0F-6F06C64C29B5}" destId="{CBB8FD4E-EED9-41E7-AB6E-BD45203CB0B3}" srcOrd="11" destOrd="0" presId="urn:microsoft.com/office/officeart/2005/8/layout/list1"/>
    <dgm:cxn modelId="{64F7F5BE-2FF1-4F16-ACB4-BF8F032FCA20}" type="presParOf" srcId="{DD210E66-1619-47FB-9B0F-6F06C64C29B5}" destId="{58125490-9F46-4954-9209-3359E2B6BB26}" srcOrd="12" destOrd="0" presId="urn:microsoft.com/office/officeart/2005/8/layout/list1"/>
    <dgm:cxn modelId="{A13024F4-4790-4FFD-AD50-637E5C0AB2E4}" type="presParOf" srcId="{58125490-9F46-4954-9209-3359E2B6BB26}" destId="{3515F501-D15A-4A6A-AF4F-D55C74B9339D}" srcOrd="0" destOrd="0" presId="urn:microsoft.com/office/officeart/2005/8/layout/list1"/>
    <dgm:cxn modelId="{AA331AE9-5AF5-485E-8C3D-73894F2599E4}" type="presParOf" srcId="{58125490-9F46-4954-9209-3359E2B6BB26}" destId="{696624AF-A66D-4926-AF36-FA8A644DB8ED}" srcOrd="1" destOrd="0" presId="urn:microsoft.com/office/officeart/2005/8/layout/list1"/>
    <dgm:cxn modelId="{D73C1319-E7C1-4318-B360-7DBF01BA700D}" type="presParOf" srcId="{DD210E66-1619-47FB-9B0F-6F06C64C29B5}" destId="{C1BBD838-1424-40B8-B035-54C85A0DAEF2}" srcOrd="13" destOrd="0" presId="urn:microsoft.com/office/officeart/2005/8/layout/list1"/>
    <dgm:cxn modelId="{9B899210-689A-4AD8-97C4-2FC92003AF29}" type="presParOf" srcId="{DD210E66-1619-47FB-9B0F-6F06C64C29B5}" destId="{8B1AC35A-4C4A-4738-9A8C-B0972E864A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E29E7-90E3-4647-A6C4-0D33F428631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A3ECD93-A6D9-4801-BE30-565B026EB6BA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b="1" dirty="0">
              <a:latin typeface="Calibri" panose="020F0502020204030204" pitchFamily="34" charset="0"/>
              <a:cs typeface="Calibri" panose="020F0502020204030204" pitchFamily="34" charset="0"/>
            </a:rPr>
            <a:t>AYA</a:t>
          </a:r>
        </a:p>
      </dgm:t>
    </dgm:pt>
    <dgm:pt modelId="{86A01531-11F0-47F8-91D8-24471A9CD604}" type="parTrans" cxnId="{9EB0A74F-67A6-4EF5-AF28-12417F023B4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32E0CA-BEC0-4771-8AAB-E6CCCE104620}" type="sibTrans" cxnId="{9EB0A74F-67A6-4EF5-AF28-12417F023B4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04B54B-0A15-43A5-A5C8-DEE53A74CFFC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Gesundheits-verhalten</a:t>
          </a:r>
        </a:p>
      </dgm:t>
    </dgm:pt>
    <dgm:pt modelId="{DEAB499F-EB30-4AFC-AB89-F21ABBF0B296}" type="parTrans" cxnId="{C2BDCE3A-146A-4B71-9177-4CE8C8D5998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1277F-D8C9-4A40-8349-42174006FC46}" type="sibTrans" cxnId="{C2BDCE3A-146A-4B71-9177-4CE8C8D5998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4005DA-5505-4CA4-B4D5-E7AD30C2102C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Peer- Beziehungen</a:t>
          </a:r>
        </a:p>
      </dgm:t>
    </dgm:pt>
    <dgm:pt modelId="{E72AD00C-CE9A-4443-A0D7-27AA6E8D0912}" type="parTrans" cxnId="{A7BAD477-11B8-45DB-B4B4-43C985C86FE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EA9C2E-D436-44F0-8D58-360685F86CD9}" type="sibTrans" cxnId="{A7BAD477-11B8-45DB-B4B4-43C985C86FE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49E24F-9DC8-4240-81E0-AD3D131E98A5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Zukunftspläne</a:t>
          </a:r>
        </a:p>
      </dgm:t>
    </dgm:pt>
    <dgm:pt modelId="{919A4316-8396-4E6F-B3E8-2FE327F79535}" type="parTrans" cxnId="{D0DDC21C-B134-4EC8-8524-6977CBA1C46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EC31F6-D1F1-4091-84EF-39341D30EBEC}" type="sibTrans" cxnId="{D0DDC21C-B134-4EC8-8524-6977CBA1C46B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0DAEC1-8D82-4E55-A71D-17F277753F88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Körperbild</a:t>
          </a:r>
        </a:p>
      </dgm:t>
    </dgm:pt>
    <dgm:pt modelId="{91D626B4-B055-4B19-AB6E-46571EE06DF8}" type="parTrans" cxnId="{AEAB3B77-9067-4191-8CF4-727730B982D4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D1BB9B-0054-423E-88CE-9D6FF9015F0C}" type="sibTrans" cxnId="{AEAB3B77-9067-4191-8CF4-727730B982D4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5AC043-CEFF-44F4-96FF-CCDFC76AE61F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Finanzen</a:t>
          </a:r>
        </a:p>
      </dgm:t>
    </dgm:pt>
    <dgm:pt modelId="{542C5691-A6CD-4D17-AE15-8526C8B2644F}" type="parTrans" cxnId="{F36A0483-A6DB-43AA-8DDB-14D3DBEE40BC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F7F4B-7938-4AAB-8454-4C8946BBBE4B}" type="sibTrans" cxnId="{F36A0483-A6DB-43AA-8DDB-14D3DBEE40BC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1F5E3D-73A4-49E0-A750-6A9241B72807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Fertilität</a:t>
          </a:r>
        </a:p>
      </dgm:t>
    </dgm:pt>
    <dgm:pt modelId="{E8D063EE-D3B9-4596-860C-B4CB6E972EF7}" type="parTrans" cxnId="{3BF2FB28-F782-4F3A-B30F-34078F9E9C58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DB7664-1655-47B1-AA35-99FBA6800311}" type="sibTrans" cxnId="{3BF2FB28-F782-4F3A-B30F-34078F9E9C58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EB5BD7-EE62-4856-AC7E-51ECCF2FD016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Familien-dynamik</a:t>
          </a:r>
        </a:p>
      </dgm:t>
    </dgm:pt>
    <dgm:pt modelId="{45D65E18-6534-483C-9182-2676C3E3552A}" type="parTrans" cxnId="{F16EEBB3-3F41-4539-AD53-80F16DC9E778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4A6195-224B-4DC1-B38E-23EB6B964796}" type="sibTrans" cxnId="{F16EEBB3-3F41-4539-AD53-80F16DC9E778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DCEA99-467D-4650-A3FA-D7AF6F62BF0B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Ausbildung/ Beruf</a:t>
          </a:r>
        </a:p>
      </dgm:t>
    </dgm:pt>
    <dgm:pt modelId="{7CBFD3A6-DE44-4D4A-8AD5-D739819EB8EB}" type="parTrans" cxnId="{620F8B53-6559-46C5-8188-7D0621C6434F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1A10E8-57F4-45F6-81A4-73CDEB224E4C}" type="sibTrans" cxnId="{620F8B53-6559-46C5-8188-7D0621C6434F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75C9DE-DB46-4593-A0AD-79A91669EF03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algn="ctr"/>
          <a:r>
            <a:rPr lang="de-DE" sz="1400" dirty="0">
              <a:latin typeface="Calibri" panose="020F0502020204030204" pitchFamily="34" charset="0"/>
              <a:cs typeface="Calibri" panose="020F0502020204030204" pitchFamily="34" charset="0"/>
            </a:rPr>
            <a:t>Identität</a:t>
          </a:r>
        </a:p>
      </dgm:t>
    </dgm:pt>
    <dgm:pt modelId="{3BCE6D07-9ACD-4246-BE15-BCA3AD9A19A4}" type="parTrans" cxnId="{BA07F6FF-B922-4A1B-A1E8-F1CCDBEF4597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C3BD18-2339-4461-A6C4-9809BF8BF9C3}" type="sibTrans" cxnId="{BA07F6FF-B922-4A1B-A1E8-F1CCDBEF4597}">
      <dgm:prSet/>
      <dgm:spPr/>
      <dgm:t>
        <a:bodyPr/>
        <a:lstStyle/>
        <a:p>
          <a:pPr algn="ctr"/>
          <a:endParaRPr lang="de-DE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778E6C-20EC-4EE2-8FCE-0FE2101F0C09}" type="pres">
      <dgm:prSet presAssocID="{CFAE29E7-90E3-4647-A6C4-0D33F42863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94AADA-2F75-4A48-A532-9C4EBC0B9059}" type="pres">
      <dgm:prSet presAssocID="{CFAE29E7-90E3-4647-A6C4-0D33F428631C}" presName="radial" presStyleCnt="0">
        <dgm:presLayoutVars>
          <dgm:animLvl val="ctr"/>
        </dgm:presLayoutVars>
      </dgm:prSet>
      <dgm:spPr/>
    </dgm:pt>
    <dgm:pt modelId="{FC51A0A4-AE8D-40A2-A5AD-AB3A8BFA5437}" type="pres">
      <dgm:prSet presAssocID="{EA3ECD93-A6D9-4801-BE30-565B026EB6BA}" presName="centerShape" presStyleLbl="vennNode1" presStyleIdx="0" presStyleCnt="10" custScaleX="66680" custScaleY="61740"/>
      <dgm:spPr/>
      <dgm:t>
        <a:bodyPr/>
        <a:lstStyle/>
        <a:p>
          <a:endParaRPr lang="de-DE"/>
        </a:p>
      </dgm:t>
    </dgm:pt>
    <dgm:pt modelId="{4F32B7C4-20E0-4B92-B9C6-8FE20322DF92}" type="pres">
      <dgm:prSet presAssocID="{1604B54B-0A15-43A5-A5C8-DEE53A74CFFC}" presName="node" presStyleLbl="vennNode1" presStyleIdx="1" presStyleCnt="10" custScaleX="122176" custScaleY="1099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91A44C-63EF-49B7-85AE-844CD67B6C19}" type="pres">
      <dgm:prSet presAssocID="{144005DA-5505-4CA4-B4D5-E7AD30C2102C}" presName="node" presStyleLbl="vennNode1" presStyleIdx="2" presStyleCnt="10" custScaleX="123467" custScaleY="111120" custRadScaleRad="104279" custRadScaleInc="68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361F44-CEE9-415A-9D34-F76EA4FA1E9A}" type="pres">
      <dgm:prSet presAssocID="{4A49E24F-9DC8-4240-81E0-AD3D131E98A5}" presName="node" presStyleLbl="vennNode1" presStyleIdx="3" presStyleCnt="10" custScaleX="123467" custScaleY="1111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999E82-9A78-4038-B181-549F43D9F91D}" type="pres">
      <dgm:prSet presAssocID="{6A0DAEC1-8D82-4E55-A71D-17F277753F88}" presName="node" presStyleLbl="vennNode1" presStyleIdx="4" presStyleCnt="10" custScaleX="123467" custScaleY="1111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1D49A9-E339-469B-9E53-76777C695A73}" type="pres">
      <dgm:prSet presAssocID="{2B5AC043-CEFF-44F4-96FF-CCDFC76AE61F}" presName="node" presStyleLbl="vennNode1" presStyleIdx="5" presStyleCnt="10" custScaleX="123467" custScaleY="111120" custRadScaleRad="102426" custRadScaleInc="-86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8A86C9-18FF-481D-89EB-11057E772F36}" type="pres">
      <dgm:prSet presAssocID="{901F5E3D-73A4-49E0-A750-6A9241B72807}" presName="node" presStyleLbl="vennNode1" presStyleIdx="6" presStyleCnt="10" custScaleX="123467" custScaleY="1111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0B5B25-B888-4194-BAAD-4A3DE1AC5635}" type="pres">
      <dgm:prSet presAssocID="{DEEB5BD7-EE62-4856-AC7E-51ECCF2FD016}" presName="node" presStyleLbl="vennNode1" presStyleIdx="7" presStyleCnt="10" custScaleX="123467" custScaleY="1111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279424-0D26-4B43-8672-036E2BA70E4F}" type="pres">
      <dgm:prSet presAssocID="{7ADCEA99-467D-4650-A3FA-D7AF6F62BF0B}" presName="node" presStyleLbl="vennNode1" presStyleIdx="8" presStyleCnt="10" custScaleX="123467" custScaleY="1111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48EF1B-A8F1-48F9-9810-FF7F6D373ADC}" type="pres">
      <dgm:prSet presAssocID="{8A75C9DE-DB46-4593-A0AD-79A91669EF03}" presName="node" presStyleLbl="vennNode1" presStyleIdx="9" presStyleCnt="10" custScaleX="122176" custScaleY="109959" custRadScaleRad="104616" custRadScaleInc="-73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C89AE5-2CD4-4888-85D3-EF140A7EB2EB}" type="presOf" srcId="{8A75C9DE-DB46-4593-A0AD-79A91669EF03}" destId="{1F48EF1B-A8F1-48F9-9810-FF7F6D373ADC}" srcOrd="0" destOrd="0" presId="urn:microsoft.com/office/officeart/2005/8/layout/radial3"/>
    <dgm:cxn modelId="{9EB0A74F-67A6-4EF5-AF28-12417F023B4B}" srcId="{CFAE29E7-90E3-4647-A6C4-0D33F428631C}" destId="{EA3ECD93-A6D9-4801-BE30-565B026EB6BA}" srcOrd="0" destOrd="0" parTransId="{86A01531-11F0-47F8-91D8-24471A9CD604}" sibTransId="{C532E0CA-BEC0-4771-8AAB-E6CCCE104620}"/>
    <dgm:cxn modelId="{BDA855C6-B348-4F08-89E2-EC16857B2259}" type="presOf" srcId="{DEEB5BD7-EE62-4856-AC7E-51ECCF2FD016}" destId="{E00B5B25-B888-4194-BAAD-4A3DE1AC5635}" srcOrd="0" destOrd="0" presId="urn:microsoft.com/office/officeart/2005/8/layout/radial3"/>
    <dgm:cxn modelId="{A7BAD477-11B8-45DB-B4B4-43C985C86FEB}" srcId="{EA3ECD93-A6D9-4801-BE30-565B026EB6BA}" destId="{144005DA-5505-4CA4-B4D5-E7AD30C2102C}" srcOrd="1" destOrd="0" parTransId="{E72AD00C-CE9A-4443-A0D7-27AA6E8D0912}" sibTransId="{45EA9C2E-D436-44F0-8D58-360685F86CD9}"/>
    <dgm:cxn modelId="{C2BDCE3A-146A-4B71-9177-4CE8C8D5998B}" srcId="{EA3ECD93-A6D9-4801-BE30-565B026EB6BA}" destId="{1604B54B-0A15-43A5-A5C8-DEE53A74CFFC}" srcOrd="0" destOrd="0" parTransId="{DEAB499F-EB30-4AFC-AB89-F21ABBF0B296}" sibTransId="{EAD1277F-D8C9-4A40-8349-42174006FC46}"/>
    <dgm:cxn modelId="{D4A86E3B-4FB2-401C-B167-4F58E983E09E}" type="presOf" srcId="{7ADCEA99-467D-4650-A3FA-D7AF6F62BF0B}" destId="{50279424-0D26-4B43-8672-036E2BA70E4F}" srcOrd="0" destOrd="0" presId="urn:microsoft.com/office/officeart/2005/8/layout/radial3"/>
    <dgm:cxn modelId="{584EF3FD-BBE9-447B-A8B0-3E6574752A0F}" type="presOf" srcId="{6A0DAEC1-8D82-4E55-A71D-17F277753F88}" destId="{09999E82-9A78-4038-B181-549F43D9F91D}" srcOrd="0" destOrd="0" presId="urn:microsoft.com/office/officeart/2005/8/layout/radial3"/>
    <dgm:cxn modelId="{D0DDC21C-B134-4EC8-8524-6977CBA1C46B}" srcId="{EA3ECD93-A6D9-4801-BE30-565B026EB6BA}" destId="{4A49E24F-9DC8-4240-81E0-AD3D131E98A5}" srcOrd="2" destOrd="0" parTransId="{919A4316-8396-4E6F-B3E8-2FE327F79535}" sibTransId="{EBEC31F6-D1F1-4091-84EF-39341D30EBEC}"/>
    <dgm:cxn modelId="{F36A0483-A6DB-43AA-8DDB-14D3DBEE40BC}" srcId="{EA3ECD93-A6D9-4801-BE30-565B026EB6BA}" destId="{2B5AC043-CEFF-44F4-96FF-CCDFC76AE61F}" srcOrd="4" destOrd="0" parTransId="{542C5691-A6CD-4D17-AE15-8526C8B2644F}" sibTransId="{B13F7F4B-7938-4AAB-8454-4C8946BBBE4B}"/>
    <dgm:cxn modelId="{BA07F6FF-B922-4A1B-A1E8-F1CCDBEF4597}" srcId="{EA3ECD93-A6D9-4801-BE30-565B026EB6BA}" destId="{8A75C9DE-DB46-4593-A0AD-79A91669EF03}" srcOrd="8" destOrd="0" parTransId="{3BCE6D07-9ACD-4246-BE15-BCA3AD9A19A4}" sibTransId="{B6C3BD18-2339-4461-A6C4-9809BF8BF9C3}"/>
    <dgm:cxn modelId="{AEAB3B77-9067-4191-8CF4-727730B982D4}" srcId="{EA3ECD93-A6D9-4801-BE30-565B026EB6BA}" destId="{6A0DAEC1-8D82-4E55-A71D-17F277753F88}" srcOrd="3" destOrd="0" parTransId="{91D626B4-B055-4B19-AB6E-46571EE06DF8}" sibTransId="{B7D1BB9B-0054-423E-88CE-9D6FF9015F0C}"/>
    <dgm:cxn modelId="{DEECCC11-D206-4ABF-B452-4E9B09635CB4}" type="presOf" srcId="{CFAE29E7-90E3-4647-A6C4-0D33F428631C}" destId="{33778E6C-20EC-4EE2-8FCE-0FE2101F0C09}" srcOrd="0" destOrd="0" presId="urn:microsoft.com/office/officeart/2005/8/layout/radial3"/>
    <dgm:cxn modelId="{DB2704D2-8DF5-4E98-BF56-D47A4D64E359}" type="presOf" srcId="{4A49E24F-9DC8-4240-81E0-AD3D131E98A5}" destId="{4F361F44-CEE9-415A-9D34-F76EA4FA1E9A}" srcOrd="0" destOrd="0" presId="urn:microsoft.com/office/officeart/2005/8/layout/radial3"/>
    <dgm:cxn modelId="{079D4313-8216-4266-9418-FD21F86A222A}" type="presOf" srcId="{1604B54B-0A15-43A5-A5C8-DEE53A74CFFC}" destId="{4F32B7C4-20E0-4B92-B9C6-8FE20322DF92}" srcOrd="0" destOrd="0" presId="urn:microsoft.com/office/officeart/2005/8/layout/radial3"/>
    <dgm:cxn modelId="{F16EEBB3-3F41-4539-AD53-80F16DC9E778}" srcId="{EA3ECD93-A6D9-4801-BE30-565B026EB6BA}" destId="{DEEB5BD7-EE62-4856-AC7E-51ECCF2FD016}" srcOrd="6" destOrd="0" parTransId="{45D65E18-6534-483C-9182-2676C3E3552A}" sibTransId="{DF4A6195-224B-4DC1-B38E-23EB6B964796}"/>
    <dgm:cxn modelId="{620F8B53-6559-46C5-8188-7D0621C6434F}" srcId="{EA3ECD93-A6D9-4801-BE30-565B026EB6BA}" destId="{7ADCEA99-467D-4650-A3FA-D7AF6F62BF0B}" srcOrd="7" destOrd="0" parTransId="{7CBFD3A6-DE44-4D4A-8AD5-D739819EB8EB}" sibTransId="{881A10E8-57F4-45F6-81A4-73CDEB224E4C}"/>
    <dgm:cxn modelId="{3BF2FB28-F782-4F3A-B30F-34078F9E9C58}" srcId="{EA3ECD93-A6D9-4801-BE30-565B026EB6BA}" destId="{901F5E3D-73A4-49E0-A750-6A9241B72807}" srcOrd="5" destOrd="0" parTransId="{E8D063EE-D3B9-4596-860C-B4CB6E972EF7}" sibTransId="{C7DB7664-1655-47B1-AA35-99FBA6800311}"/>
    <dgm:cxn modelId="{A5375610-BBC2-414A-88E4-A37227A88300}" type="presOf" srcId="{144005DA-5505-4CA4-B4D5-E7AD30C2102C}" destId="{5091A44C-63EF-49B7-85AE-844CD67B6C19}" srcOrd="0" destOrd="0" presId="urn:microsoft.com/office/officeart/2005/8/layout/radial3"/>
    <dgm:cxn modelId="{E29AF47C-14D5-4A85-B1AA-0B19C7DFEAE5}" type="presOf" srcId="{EA3ECD93-A6D9-4801-BE30-565B026EB6BA}" destId="{FC51A0A4-AE8D-40A2-A5AD-AB3A8BFA5437}" srcOrd="0" destOrd="0" presId="urn:microsoft.com/office/officeart/2005/8/layout/radial3"/>
    <dgm:cxn modelId="{F81D1E22-0C7B-4822-9517-0D6E360EAF98}" type="presOf" srcId="{2B5AC043-CEFF-44F4-96FF-CCDFC76AE61F}" destId="{DF1D49A9-E339-469B-9E53-76777C695A73}" srcOrd="0" destOrd="0" presId="urn:microsoft.com/office/officeart/2005/8/layout/radial3"/>
    <dgm:cxn modelId="{372E4DC1-371B-4C44-B590-AB2E6B8325A6}" type="presOf" srcId="{901F5E3D-73A4-49E0-A750-6A9241B72807}" destId="{208A86C9-18FF-481D-89EB-11057E772F36}" srcOrd="0" destOrd="0" presId="urn:microsoft.com/office/officeart/2005/8/layout/radial3"/>
    <dgm:cxn modelId="{306ED268-CC68-4085-A791-ACF8288844BF}" type="presParOf" srcId="{33778E6C-20EC-4EE2-8FCE-0FE2101F0C09}" destId="{7894AADA-2F75-4A48-A532-9C4EBC0B9059}" srcOrd="0" destOrd="0" presId="urn:microsoft.com/office/officeart/2005/8/layout/radial3"/>
    <dgm:cxn modelId="{712C710A-92EB-4925-B8AF-342A177AF852}" type="presParOf" srcId="{7894AADA-2F75-4A48-A532-9C4EBC0B9059}" destId="{FC51A0A4-AE8D-40A2-A5AD-AB3A8BFA5437}" srcOrd="0" destOrd="0" presId="urn:microsoft.com/office/officeart/2005/8/layout/radial3"/>
    <dgm:cxn modelId="{6D5B4A4A-B80F-4EE5-A4D0-9B8F372B1890}" type="presParOf" srcId="{7894AADA-2F75-4A48-A532-9C4EBC0B9059}" destId="{4F32B7C4-20E0-4B92-B9C6-8FE20322DF92}" srcOrd="1" destOrd="0" presId="urn:microsoft.com/office/officeart/2005/8/layout/radial3"/>
    <dgm:cxn modelId="{72F750EE-A3B0-4521-92D4-E8C57523F81A}" type="presParOf" srcId="{7894AADA-2F75-4A48-A532-9C4EBC0B9059}" destId="{5091A44C-63EF-49B7-85AE-844CD67B6C19}" srcOrd="2" destOrd="0" presId="urn:microsoft.com/office/officeart/2005/8/layout/radial3"/>
    <dgm:cxn modelId="{75519E03-B48F-4A1A-9980-59EAEA43D927}" type="presParOf" srcId="{7894AADA-2F75-4A48-A532-9C4EBC0B9059}" destId="{4F361F44-CEE9-415A-9D34-F76EA4FA1E9A}" srcOrd="3" destOrd="0" presId="urn:microsoft.com/office/officeart/2005/8/layout/radial3"/>
    <dgm:cxn modelId="{9B0BD064-DD75-4E10-BA25-892A3355222D}" type="presParOf" srcId="{7894AADA-2F75-4A48-A532-9C4EBC0B9059}" destId="{09999E82-9A78-4038-B181-549F43D9F91D}" srcOrd="4" destOrd="0" presId="urn:microsoft.com/office/officeart/2005/8/layout/radial3"/>
    <dgm:cxn modelId="{55B772E2-F680-4E33-91B1-0D98BCF67D74}" type="presParOf" srcId="{7894AADA-2F75-4A48-A532-9C4EBC0B9059}" destId="{DF1D49A9-E339-469B-9E53-76777C695A73}" srcOrd="5" destOrd="0" presId="urn:microsoft.com/office/officeart/2005/8/layout/radial3"/>
    <dgm:cxn modelId="{30F00246-D4C4-4F7D-B1DD-F03DCF9EB3F8}" type="presParOf" srcId="{7894AADA-2F75-4A48-A532-9C4EBC0B9059}" destId="{208A86C9-18FF-481D-89EB-11057E772F36}" srcOrd="6" destOrd="0" presId="urn:microsoft.com/office/officeart/2005/8/layout/radial3"/>
    <dgm:cxn modelId="{B65BBFB6-AEE2-40F1-AC49-F6993E2B2FD4}" type="presParOf" srcId="{7894AADA-2F75-4A48-A532-9C4EBC0B9059}" destId="{E00B5B25-B888-4194-BAAD-4A3DE1AC5635}" srcOrd="7" destOrd="0" presId="urn:microsoft.com/office/officeart/2005/8/layout/radial3"/>
    <dgm:cxn modelId="{F641C2FF-7C91-4A0B-A70C-1D8B474F3BEB}" type="presParOf" srcId="{7894AADA-2F75-4A48-A532-9C4EBC0B9059}" destId="{50279424-0D26-4B43-8672-036E2BA70E4F}" srcOrd="8" destOrd="0" presId="urn:microsoft.com/office/officeart/2005/8/layout/radial3"/>
    <dgm:cxn modelId="{AD3E4B82-2B8F-4034-BF78-C20A78A9F65C}" type="presParOf" srcId="{7894AADA-2F75-4A48-A532-9C4EBC0B9059}" destId="{1F48EF1B-A8F1-48F9-9810-FF7F6D373ADC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B70F4-51B9-694D-8F5A-C51918CA578E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36609FF-459E-9447-8983-50EB70C9E247}">
      <dgm:prSet custT="1"/>
      <dgm:spPr/>
      <dgm:t>
        <a:bodyPr/>
        <a:lstStyle/>
        <a:p>
          <a:r>
            <a:rPr lang="de-DE" sz="2800" dirty="0" smtClean="0">
              <a:solidFill>
                <a:schemeClr val="tx1"/>
              </a:solidFill>
              <a:latin typeface="+mn-lt"/>
              <a:cs typeface="Futura Medium" panose="020B0602020204020303" pitchFamily="34" charset="-79"/>
            </a:rPr>
            <a:t>Bedürfnisse von AYA in der REHA und Nachsorge</a:t>
          </a:r>
          <a:endParaRPr lang="de-DE" sz="2800" dirty="0">
            <a:solidFill>
              <a:schemeClr val="tx1"/>
            </a:solidFill>
            <a:latin typeface="+mn-lt"/>
            <a:cs typeface="Futura Medium" panose="020B0602020204020303" pitchFamily="34" charset="-79"/>
          </a:endParaRPr>
        </a:p>
      </dgm:t>
    </dgm:pt>
    <dgm:pt modelId="{B2EFBEF7-AE13-324C-97E7-B6AE28AAE569}" type="parTrans" cxnId="{AD6AAFF4-352A-644E-952F-FFF0B9DE70C1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EA60271E-F1B8-3149-9873-8AB9CC6FEC3A}" type="sibTrans" cxnId="{AD6AAFF4-352A-644E-952F-FFF0B9DE70C1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A3FBEEA8-CCCA-DD4A-B8B0-CA9D94E6BC03}">
      <dgm:prSet phldrT="[Text]"/>
      <dgm:spPr/>
      <dgm:t>
        <a:bodyPr/>
        <a:lstStyle/>
        <a:p>
          <a:r>
            <a:rPr lang="de-DE" dirty="0" smtClean="0">
              <a:latin typeface="+mn-lt"/>
              <a:cs typeface="Futura Medium" panose="020B0602020204020303" pitchFamily="34" charset="-79"/>
            </a:rPr>
            <a:t>Förderung des Austauschs mit gleichaltrigen Betroffenen (Peergroups)</a:t>
          </a:r>
          <a:endParaRPr lang="de-DE" dirty="0">
            <a:latin typeface="+mn-lt"/>
            <a:cs typeface="Futura Medium" panose="020B0602020204020303" pitchFamily="34" charset="-79"/>
          </a:endParaRPr>
        </a:p>
      </dgm:t>
    </dgm:pt>
    <dgm:pt modelId="{A7D7FF0B-4556-2C42-A156-3DCBFA357CAC}" type="parTrans" cxnId="{F4217CD2-BD87-2C4B-87CC-A8B9E7DAC060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DC4EF075-B406-5E46-8CCA-1E3904613E99}" type="sibTrans" cxnId="{F4217CD2-BD87-2C4B-87CC-A8B9E7DAC060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4C8F527A-AE00-4E47-B7D1-788C68C16104}">
      <dgm:prSet phldrT="[Text]"/>
      <dgm:spPr/>
      <dgm:t>
        <a:bodyPr/>
        <a:lstStyle/>
        <a:p>
          <a:r>
            <a:rPr lang="de-DE" dirty="0" smtClean="0">
              <a:latin typeface="+mn-lt"/>
              <a:cs typeface="Futura Medium" panose="020B0602020204020303" pitchFamily="34" charset="-79"/>
            </a:rPr>
            <a:t>zentrale Themen in der Nachsorge: Langzeitfolgen, Ängste, Körperbild, Sexualität und Kinderwunsch, Beruf und Finanzen, kognitive Einschränkungen</a:t>
          </a:r>
          <a:endParaRPr lang="de-DE" dirty="0">
            <a:latin typeface="+mn-lt"/>
            <a:cs typeface="Futura Medium" panose="020B0602020204020303" pitchFamily="34" charset="-79"/>
          </a:endParaRPr>
        </a:p>
      </dgm:t>
    </dgm:pt>
    <dgm:pt modelId="{F761331E-6510-1142-8C06-FDCA7B90AF4C}" type="parTrans" cxnId="{EE7B77AC-E291-984B-B61A-1CAC86B43A69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0227995D-B79E-B14C-89E4-158DB6CCCB88}" type="sibTrans" cxnId="{EE7B77AC-E291-984B-B61A-1CAC86B43A69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4DA50027-776C-0344-93FE-A64D65CE97BA}">
      <dgm:prSet/>
      <dgm:spPr/>
      <dgm:t>
        <a:bodyPr/>
        <a:lstStyle/>
        <a:p>
          <a:r>
            <a:rPr lang="de-DE" dirty="0" smtClean="0">
              <a:latin typeface="+mn-lt"/>
              <a:cs typeface="Futura Medium" panose="020B0602020204020303" pitchFamily="34" charset="-79"/>
            </a:rPr>
            <a:t>Streuung von Informationen (</a:t>
          </a:r>
          <a:r>
            <a:rPr lang="de-DE" dirty="0" smtClean="0">
              <a:latin typeface="+mn-lt"/>
              <a:cs typeface="Futura Medium" panose="020B0602020204020303" pitchFamily="34" charset="-79"/>
              <a:sym typeface="Wingdings" panose="05000000000000000000" pitchFamily="2" charset="2"/>
            </a:rPr>
            <a:t></a:t>
          </a:r>
          <a:r>
            <a:rPr lang="de-DE" dirty="0" smtClean="0">
              <a:latin typeface="+mn-lt"/>
              <a:cs typeface="Futura Medium" panose="020B0602020204020303" pitchFamily="34" charset="-79"/>
            </a:rPr>
            <a:t>Compliance)</a:t>
          </a:r>
          <a:endParaRPr lang="de-DE" dirty="0">
            <a:latin typeface="+mn-lt"/>
            <a:cs typeface="Futura Medium" panose="020B0602020204020303" pitchFamily="34" charset="-79"/>
          </a:endParaRPr>
        </a:p>
      </dgm:t>
    </dgm:pt>
    <dgm:pt modelId="{DF563462-0306-EF40-B86A-292D29B24D0F}" type="parTrans" cxnId="{4D51267D-8CB4-CD47-919E-79B60FBFB35D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9828B979-F4BA-5E43-A631-55E282BC60B9}" type="sibTrans" cxnId="{4D51267D-8CB4-CD47-919E-79B60FBFB35D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72A59AC3-E31A-4243-8D0E-8AA3CB047123}">
      <dgm:prSet/>
      <dgm:spPr/>
      <dgm:t>
        <a:bodyPr/>
        <a:lstStyle/>
        <a:p>
          <a:r>
            <a:rPr lang="de-DE" dirty="0" smtClean="0">
              <a:latin typeface="+mn-lt"/>
              <a:cs typeface="Futura Medium" panose="020B0602020204020303" pitchFamily="34" charset="-79"/>
            </a:rPr>
            <a:t>junge und internetaffine Generation: onlinebasierte Nachsorgeangebote</a:t>
          </a:r>
          <a:endParaRPr lang="de-DE" dirty="0">
            <a:latin typeface="+mn-lt"/>
            <a:cs typeface="Futura Medium" panose="020B0602020204020303" pitchFamily="34" charset="-79"/>
          </a:endParaRPr>
        </a:p>
      </dgm:t>
    </dgm:pt>
    <dgm:pt modelId="{9379839D-08A0-9C46-91AC-E4A2F0C06888}" type="parTrans" cxnId="{732AF5F4-5E25-0A4A-95E4-6BF778B578A9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5220E9A3-2F63-E94A-AC33-E79C648BDF1F}" type="sibTrans" cxnId="{732AF5F4-5E25-0A4A-95E4-6BF778B578A9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EFA1F143-B527-2A40-838E-8EBF0CE4A8E0}">
      <dgm:prSet/>
      <dgm:spPr/>
      <dgm:t>
        <a:bodyPr/>
        <a:lstStyle/>
        <a:p>
          <a:r>
            <a:rPr lang="de-DE" dirty="0" smtClean="0">
              <a:latin typeface="+mn-lt"/>
              <a:cs typeface="Futura Medium" panose="020B0602020204020303" pitchFamily="34" charset="-79"/>
            </a:rPr>
            <a:t>interdisziplinäre Zusammenarbeit verschiedener Fachrichtungen</a:t>
          </a:r>
          <a:endParaRPr lang="de-DE" dirty="0">
            <a:latin typeface="+mn-lt"/>
            <a:cs typeface="Futura Medium" panose="020B0602020204020303" pitchFamily="34" charset="-79"/>
          </a:endParaRPr>
        </a:p>
      </dgm:t>
    </dgm:pt>
    <dgm:pt modelId="{DA472400-6572-B448-B96C-D973B2AC7760}" type="parTrans" cxnId="{57E795A5-74F4-6F42-A6AC-8CC0A3BFE3F3}">
      <dgm:prSet/>
      <dgm:spPr/>
      <dgm:t>
        <a:bodyPr/>
        <a:lstStyle/>
        <a:p>
          <a:endParaRPr lang="de-DE">
            <a:latin typeface="+mn-lt"/>
          </a:endParaRPr>
        </a:p>
      </dgm:t>
    </dgm:pt>
    <dgm:pt modelId="{C12B2414-A1BC-AA41-9008-ED921C0AF8CF}" type="sibTrans" cxnId="{57E795A5-74F4-6F42-A6AC-8CC0A3BFE3F3}">
      <dgm:prSet/>
      <dgm:spPr>
        <a:solidFill>
          <a:srgbClr val="7FD8F8"/>
        </a:solidFill>
      </dgm:spPr>
      <dgm:t>
        <a:bodyPr/>
        <a:lstStyle/>
        <a:p>
          <a:endParaRPr lang="de-DE">
            <a:latin typeface="+mn-lt"/>
          </a:endParaRPr>
        </a:p>
      </dgm:t>
    </dgm:pt>
    <dgm:pt modelId="{79E9308A-F223-2040-B6EF-B6DC260D7966}" type="pres">
      <dgm:prSet presAssocID="{1E9B70F4-51B9-694D-8F5A-C51918CA57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43391698-32DB-794A-9B4F-B7C23E7FF0EA}" type="pres">
      <dgm:prSet presAssocID="{1E9B70F4-51B9-694D-8F5A-C51918CA578E}" presName="Name1" presStyleCnt="0"/>
      <dgm:spPr/>
    </dgm:pt>
    <dgm:pt modelId="{9A0AB163-0BC8-1340-AED2-D20D736C3873}" type="pres">
      <dgm:prSet presAssocID="{EA60271E-F1B8-3149-9873-8AB9CC6FEC3A}" presName="picture_1" presStyleCnt="0"/>
      <dgm:spPr/>
    </dgm:pt>
    <dgm:pt modelId="{1039734C-9C70-FB4F-B87E-8499F6ECDC33}" type="pres">
      <dgm:prSet presAssocID="{EA60271E-F1B8-3149-9873-8AB9CC6FEC3A}" presName="pictureRepeatNode" presStyleLbl="alignImgPlace1" presStyleIdx="0" presStyleCnt="6" custScaleX="63540" custScaleY="62140" custLinFactNeighborX="-2282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AC401CC2-7653-A44A-A836-2BA767BF784D}" type="pres">
      <dgm:prSet presAssocID="{636609FF-459E-9447-8983-50EB70C9E247}" presName="text_1" presStyleLbl="node1" presStyleIdx="0" presStyleCnt="0" custLinFactNeighborX="-2610" custLinFactNeighborY="-627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A56CC1-8324-6E4B-ADE6-30E0B6DA6A80}" type="pres">
      <dgm:prSet presAssocID="{DC4EF075-B406-5E46-8CCA-1E3904613E99}" presName="picture_2" presStyleCnt="0"/>
      <dgm:spPr/>
    </dgm:pt>
    <dgm:pt modelId="{6BC48E19-464C-F045-9231-EC0BBCDD5D12}" type="pres">
      <dgm:prSet presAssocID="{DC4EF075-B406-5E46-8CCA-1E3904613E99}" presName="pictureRepeatNode" presStyleLbl="alignImgPlace1" presStyleIdx="1" presStyleCnt="6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2C9B732E-4431-494E-9B65-9DC46B0314F8}" type="pres">
      <dgm:prSet presAssocID="{A3FBEEA8-CCCA-DD4A-B8B0-CA9D94E6BC03}" presName="line_2" presStyleLbl="parChTrans1D1" presStyleIdx="0" presStyleCnt="5"/>
      <dgm:spPr/>
      <dgm:t>
        <a:bodyPr/>
        <a:lstStyle/>
        <a:p>
          <a:endParaRPr lang="de-DE"/>
        </a:p>
      </dgm:t>
    </dgm:pt>
    <dgm:pt modelId="{53C803AB-5CD4-954D-B821-04800B7C6001}" type="pres">
      <dgm:prSet presAssocID="{A3FBEEA8-CCCA-DD4A-B8B0-CA9D94E6BC03}" presName="textparent_2" presStyleLbl="node1" presStyleIdx="0" presStyleCnt="0"/>
      <dgm:spPr/>
    </dgm:pt>
    <dgm:pt modelId="{BC9EF4DD-5701-6341-AC73-D82F856CDD0E}" type="pres">
      <dgm:prSet presAssocID="{A3FBEEA8-CCCA-DD4A-B8B0-CA9D94E6BC03}" presName="text_2" presStyleLbl="revTx" presStyleIdx="0" presStyleCnt="5" custScaleX="421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F8DC00-7CE2-AB4C-9978-316F7F687984}" type="pres">
      <dgm:prSet presAssocID="{9828B979-F4BA-5E43-A631-55E282BC60B9}" presName="picture_3" presStyleCnt="0"/>
      <dgm:spPr/>
    </dgm:pt>
    <dgm:pt modelId="{3E9AB276-2F37-EA46-A864-2A451140057E}" type="pres">
      <dgm:prSet presAssocID="{9828B979-F4BA-5E43-A631-55E282BC60B9}" presName="pictureRepeatNode" presStyleLbl="alignImgPlace1" presStyleIdx="2" presStyleCnt="6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6B062224-1531-DE43-9DCB-9238B21EE114}" type="pres">
      <dgm:prSet presAssocID="{4DA50027-776C-0344-93FE-A64D65CE97BA}" presName="line_3" presStyleLbl="parChTrans1D1" presStyleIdx="1" presStyleCnt="5"/>
      <dgm:spPr/>
    </dgm:pt>
    <dgm:pt modelId="{6F387024-1B54-904A-BDF8-F8BB3857097E}" type="pres">
      <dgm:prSet presAssocID="{4DA50027-776C-0344-93FE-A64D65CE97BA}" presName="textparent_3" presStyleLbl="node1" presStyleIdx="0" presStyleCnt="0"/>
      <dgm:spPr/>
    </dgm:pt>
    <dgm:pt modelId="{EB527F65-5796-C84D-8715-CE0E399B83A4}" type="pres">
      <dgm:prSet presAssocID="{4DA50027-776C-0344-93FE-A64D65CE97BA}" presName="text_3" presStyleLbl="revTx" presStyleIdx="1" presStyleCnt="5" custScaleX="3237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49DDF0-9E68-994A-8367-15D4592EE7B8}" type="pres">
      <dgm:prSet presAssocID="{0227995D-B79E-B14C-89E4-158DB6CCCB88}" presName="picture_4" presStyleCnt="0"/>
      <dgm:spPr/>
    </dgm:pt>
    <dgm:pt modelId="{1DAA82DC-2396-6A48-87AF-D435FF5D6556}" type="pres">
      <dgm:prSet presAssocID="{0227995D-B79E-B14C-89E4-158DB6CCCB88}" presName="pictureRepeatNode" presStyleLbl="alignImgPlace1" presStyleIdx="3" presStyleCnt="6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CA8622D1-F5A3-9F4E-8FAE-6383237F07D9}" type="pres">
      <dgm:prSet presAssocID="{4C8F527A-AE00-4E47-B7D1-788C68C16104}" presName="line_4" presStyleLbl="parChTrans1D1" presStyleIdx="2" presStyleCnt="5"/>
      <dgm:spPr/>
    </dgm:pt>
    <dgm:pt modelId="{CA0EA5F9-E469-7F49-9166-BD986BB8699E}" type="pres">
      <dgm:prSet presAssocID="{4C8F527A-AE00-4E47-B7D1-788C68C16104}" presName="textparent_4" presStyleLbl="node1" presStyleIdx="0" presStyleCnt="0"/>
      <dgm:spPr/>
    </dgm:pt>
    <dgm:pt modelId="{EA341A2E-7A79-B54E-8E3A-98143D45625E}" type="pres">
      <dgm:prSet presAssocID="{4C8F527A-AE00-4E47-B7D1-788C68C16104}" presName="text_4" presStyleLbl="revTx" presStyleIdx="2" presStyleCnt="5" custScaleX="4103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089098-5496-3549-948F-59BAFE5FCF25}" type="pres">
      <dgm:prSet presAssocID="{C12B2414-A1BC-AA41-9008-ED921C0AF8CF}" presName="picture_5" presStyleCnt="0"/>
      <dgm:spPr/>
    </dgm:pt>
    <dgm:pt modelId="{FAF354C8-E8DD-3B47-A2EA-341D8125508C}" type="pres">
      <dgm:prSet presAssocID="{C12B2414-A1BC-AA41-9008-ED921C0AF8CF}" presName="pictureRepeatNode" presStyleLbl="alignImgPlace1" presStyleIdx="4" presStyleCnt="6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D83E85C4-E5D6-144D-9377-33885EEA4A32}" type="pres">
      <dgm:prSet presAssocID="{EFA1F143-B527-2A40-838E-8EBF0CE4A8E0}" presName="line_5" presStyleLbl="parChTrans1D1" presStyleIdx="3" presStyleCnt="5"/>
      <dgm:spPr/>
    </dgm:pt>
    <dgm:pt modelId="{E866D119-EC21-7D41-9324-49B8FA201A23}" type="pres">
      <dgm:prSet presAssocID="{EFA1F143-B527-2A40-838E-8EBF0CE4A8E0}" presName="textparent_5" presStyleLbl="node1" presStyleIdx="0" presStyleCnt="0"/>
      <dgm:spPr/>
    </dgm:pt>
    <dgm:pt modelId="{03BF31D2-6290-874A-A878-2DD7C8AD9AF1}" type="pres">
      <dgm:prSet presAssocID="{EFA1F143-B527-2A40-838E-8EBF0CE4A8E0}" presName="text_5" presStyleLbl="revTx" presStyleIdx="3" presStyleCnt="5" custScaleX="1715783" custLinFactNeighborX="3980" custLinFactNeighborY="-17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0F9827-F838-9146-A0FF-46BC9A53F2CF}" type="pres">
      <dgm:prSet presAssocID="{5220E9A3-2F63-E94A-AC33-E79C648BDF1F}" presName="picture_6" presStyleCnt="0"/>
      <dgm:spPr/>
    </dgm:pt>
    <dgm:pt modelId="{9E3DAE16-64DB-644D-9B3E-D5BEBAB55581}" type="pres">
      <dgm:prSet presAssocID="{5220E9A3-2F63-E94A-AC33-E79C648BDF1F}" presName="pictureRepeatNode" presStyleLbl="alignImgPlace1" presStyleIdx="5" presStyleCnt="6"/>
      <dgm:spPr>
        <a:prstGeom prst="ellipse">
          <a:avLst/>
        </a:prstGeom>
      </dgm:spPr>
      <dgm:t>
        <a:bodyPr/>
        <a:lstStyle/>
        <a:p>
          <a:endParaRPr lang="de-DE"/>
        </a:p>
      </dgm:t>
    </dgm:pt>
    <dgm:pt modelId="{EB8AC976-4962-8B42-BFA8-8EC48DA7E41F}" type="pres">
      <dgm:prSet presAssocID="{72A59AC3-E31A-4243-8D0E-8AA3CB047123}" presName="line_6" presStyleLbl="parChTrans1D1" presStyleIdx="4" presStyleCnt="5"/>
      <dgm:spPr/>
    </dgm:pt>
    <dgm:pt modelId="{3A5E47F2-3A80-C542-8EB1-2D57B38856BF}" type="pres">
      <dgm:prSet presAssocID="{72A59AC3-E31A-4243-8D0E-8AA3CB047123}" presName="textparent_6" presStyleLbl="node1" presStyleIdx="0" presStyleCnt="0"/>
      <dgm:spPr/>
    </dgm:pt>
    <dgm:pt modelId="{AB53CE76-D724-C343-8D6C-4F1B3E428E96}" type="pres">
      <dgm:prSet presAssocID="{72A59AC3-E31A-4243-8D0E-8AA3CB047123}" presName="text_6" presStyleLbl="revTx" presStyleIdx="4" presStyleCnt="5" custScaleX="6454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7D8641-A0EA-6C49-89C5-6C97371652A2}" type="presOf" srcId="{9828B979-F4BA-5E43-A631-55E282BC60B9}" destId="{3E9AB276-2F37-EA46-A864-2A451140057E}" srcOrd="0" destOrd="0" presId="urn:microsoft.com/office/officeart/2008/layout/CircularPictureCallout"/>
    <dgm:cxn modelId="{4D51267D-8CB4-CD47-919E-79B60FBFB35D}" srcId="{1E9B70F4-51B9-694D-8F5A-C51918CA578E}" destId="{4DA50027-776C-0344-93FE-A64D65CE97BA}" srcOrd="2" destOrd="0" parTransId="{DF563462-0306-EF40-B86A-292D29B24D0F}" sibTransId="{9828B979-F4BA-5E43-A631-55E282BC60B9}"/>
    <dgm:cxn modelId="{EE7B77AC-E291-984B-B61A-1CAC86B43A69}" srcId="{1E9B70F4-51B9-694D-8F5A-C51918CA578E}" destId="{4C8F527A-AE00-4E47-B7D1-788C68C16104}" srcOrd="3" destOrd="0" parTransId="{F761331E-6510-1142-8C06-FDCA7B90AF4C}" sibTransId="{0227995D-B79E-B14C-89E4-158DB6CCCB88}"/>
    <dgm:cxn modelId="{60407CD2-C436-3147-AFD4-9E04B8F9E20F}" type="presOf" srcId="{5220E9A3-2F63-E94A-AC33-E79C648BDF1F}" destId="{9E3DAE16-64DB-644D-9B3E-D5BEBAB55581}" srcOrd="0" destOrd="0" presId="urn:microsoft.com/office/officeart/2008/layout/CircularPictureCallout"/>
    <dgm:cxn modelId="{A45EE2A9-342B-A34B-9078-3573B4B4733A}" type="presOf" srcId="{EFA1F143-B527-2A40-838E-8EBF0CE4A8E0}" destId="{03BF31D2-6290-874A-A878-2DD7C8AD9AF1}" srcOrd="0" destOrd="0" presId="urn:microsoft.com/office/officeart/2008/layout/CircularPictureCallout"/>
    <dgm:cxn modelId="{AD6AAFF4-352A-644E-952F-FFF0B9DE70C1}" srcId="{1E9B70F4-51B9-694D-8F5A-C51918CA578E}" destId="{636609FF-459E-9447-8983-50EB70C9E247}" srcOrd="0" destOrd="0" parTransId="{B2EFBEF7-AE13-324C-97E7-B6AE28AAE569}" sibTransId="{EA60271E-F1B8-3149-9873-8AB9CC6FEC3A}"/>
    <dgm:cxn modelId="{015E1B09-E051-5444-9BD8-2EDC78DF74C8}" type="presOf" srcId="{636609FF-459E-9447-8983-50EB70C9E247}" destId="{AC401CC2-7653-A44A-A836-2BA767BF784D}" srcOrd="0" destOrd="0" presId="urn:microsoft.com/office/officeart/2008/layout/CircularPictureCallout"/>
    <dgm:cxn modelId="{6A3C713A-1D3F-D34E-A4CE-DF5C6C26E1EE}" type="presOf" srcId="{4DA50027-776C-0344-93FE-A64D65CE97BA}" destId="{EB527F65-5796-C84D-8715-CE0E399B83A4}" srcOrd="0" destOrd="0" presId="urn:microsoft.com/office/officeart/2008/layout/CircularPictureCallout"/>
    <dgm:cxn modelId="{57E795A5-74F4-6F42-A6AC-8CC0A3BFE3F3}" srcId="{1E9B70F4-51B9-694D-8F5A-C51918CA578E}" destId="{EFA1F143-B527-2A40-838E-8EBF0CE4A8E0}" srcOrd="4" destOrd="0" parTransId="{DA472400-6572-B448-B96C-D973B2AC7760}" sibTransId="{C12B2414-A1BC-AA41-9008-ED921C0AF8CF}"/>
    <dgm:cxn modelId="{B0418E85-B97F-3644-9862-5A5108E9C2A4}" type="presOf" srcId="{0227995D-B79E-B14C-89E4-158DB6CCCB88}" destId="{1DAA82DC-2396-6A48-87AF-D435FF5D6556}" srcOrd="0" destOrd="0" presId="urn:microsoft.com/office/officeart/2008/layout/CircularPictureCallout"/>
    <dgm:cxn modelId="{DB1CF351-0970-CF40-9B56-FB60E82D14D3}" type="presOf" srcId="{A3FBEEA8-CCCA-DD4A-B8B0-CA9D94E6BC03}" destId="{BC9EF4DD-5701-6341-AC73-D82F856CDD0E}" srcOrd="0" destOrd="0" presId="urn:microsoft.com/office/officeart/2008/layout/CircularPictureCallout"/>
    <dgm:cxn modelId="{7D44530F-B37C-0949-BDFB-C6C51A909D9F}" type="presOf" srcId="{EA60271E-F1B8-3149-9873-8AB9CC6FEC3A}" destId="{1039734C-9C70-FB4F-B87E-8499F6ECDC33}" srcOrd="0" destOrd="0" presId="urn:microsoft.com/office/officeart/2008/layout/CircularPictureCallout"/>
    <dgm:cxn modelId="{732AF5F4-5E25-0A4A-95E4-6BF778B578A9}" srcId="{1E9B70F4-51B9-694D-8F5A-C51918CA578E}" destId="{72A59AC3-E31A-4243-8D0E-8AA3CB047123}" srcOrd="5" destOrd="0" parTransId="{9379839D-08A0-9C46-91AC-E4A2F0C06888}" sibTransId="{5220E9A3-2F63-E94A-AC33-E79C648BDF1F}"/>
    <dgm:cxn modelId="{39DABBFB-2D5B-224A-87D2-0EBEE4596BF7}" type="presOf" srcId="{1E9B70F4-51B9-694D-8F5A-C51918CA578E}" destId="{79E9308A-F223-2040-B6EF-B6DC260D7966}" srcOrd="0" destOrd="0" presId="urn:microsoft.com/office/officeart/2008/layout/CircularPictureCallout"/>
    <dgm:cxn modelId="{37F22A05-D81F-6145-BE3A-92F85E73A3A9}" type="presOf" srcId="{C12B2414-A1BC-AA41-9008-ED921C0AF8CF}" destId="{FAF354C8-E8DD-3B47-A2EA-341D8125508C}" srcOrd="0" destOrd="0" presId="urn:microsoft.com/office/officeart/2008/layout/CircularPictureCallout"/>
    <dgm:cxn modelId="{433CCBAF-B579-334A-ADFE-18EABB79DA4B}" type="presOf" srcId="{4C8F527A-AE00-4E47-B7D1-788C68C16104}" destId="{EA341A2E-7A79-B54E-8E3A-98143D45625E}" srcOrd="0" destOrd="0" presId="urn:microsoft.com/office/officeart/2008/layout/CircularPictureCallout"/>
    <dgm:cxn modelId="{F4217CD2-BD87-2C4B-87CC-A8B9E7DAC060}" srcId="{1E9B70F4-51B9-694D-8F5A-C51918CA578E}" destId="{A3FBEEA8-CCCA-DD4A-B8B0-CA9D94E6BC03}" srcOrd="1" destOrd="0" parTransId="{A7D7FF0B-4556-2C42-A156-3DCBFA357CAC}" sibTransId="{DC4EF075-B406-5E46-8CCA-1E3904613E99}"/>
    <dgm:cxn modelId="{B85AFE41-9F35-4D4C-8DDD-6F8AAC120BBD}" type="presOf" srcId="{DC4EF075-B406-5E46-8CCA-1E3904613E99}" destId="{6BC48E19-464C-F045-9231-EC0BBCDD5D12}" srcOrd="0" destOrd="0" presId="urn:microsoft.com/office/officeart/2008/layout/CircularPictureCallout"/>
    <dgm:cxn modelId="{D6096839-4817-5B4F-8236-7978C2ABDC0A}" type="presOf" srcId="{72A59AC3-E31A-4243-8D0E-8AA3CB047123}" destId="{AB53CE76-D724-C343-8D6C-4F1B3E428E96}" srcOrd="0" destOrd="0" presId="urn:microsoft.com/office/officeart/2008/layout/CircularPictureCallout"/>
    <dgm:cxn modelId="{828EDBAD-EB42-A64F-9300-024AE7074C80}" type="presParOf" srcId="{79E9308A-F223-2040-B6EF-B6DC260D7966}" destId="{43391698-32DB-794A-9B4F-B7C23E7FF0EA}" srcOrd="0" destOrd="0" presId="urn:microsoft.com/office/officeart/2008/layout/CircularPictureCallout"/>
    <dgm:cxn modelId="{79FA4099-3848-5A40-BA6C-B1C445ADC7F7}" type="presParOf" srcId="{43391698-32DB-794A-9B4F-B7C23E7FF0EA}" destId="{9A0AB163-0BC8-1340-AED2-D20D736C3873}" srcOrd="0" destOrd="0" presId="urn:microsoft.com/office/officeart/2008/layout/CircularPictureCallout"/>
    <dgm:cxn modelId="{149DC811-8B19-5245-92F0-6B72276F526A}" type="presParOf" srcId="{9A0AB163-0BC8-1340-AED2-D20D736C3873}" destId="{1039734C-9C70-FB4F-B87E-8499F6ECDC33}" srcOrd="0" destOrd="0" presId="urn:microsoft.com/office/officeart/2008/layout/CircularPictureCallout"/>
    <dgm:cxn modelId="{A2C12FC6-049F-A641-B0B8-B4437801EA84}" type="presParOf" srcId="{43391698-32DB-794A-9B4F-B7C23E7FF0EA}" destId="{AC401CC2-7653-A44A-A836-2BA767BF784D}" srcOrd="1" destOrd="0" presId="urn:microsoft.com/office/officeart/2008/layout/CircularPictureCallout"/>
    <dgm:cxn modelId="{AB40F2D3-D95C-594C-823A-B96A87A79ED9}" type="presParOf" srcId="{43391698-32DB-794A-9B4F-B7C23E7FF0EA}" destId="{92A56CC1-8324-6E4B-ADE6-30E0B6DA6A80}" srcOrd="2" destOrd="0" presId="urn:microsoft.com/office/officeart/2008/layout/CircularPictureCallout"/>
    <dgm:cxn modelId="{966750AD-E302-AD4A-AA20-998A26A640A3}" type="presParOf" srcId="{92A56CC1-8324-6E4B-ADE6-30E0B6DA6A80}" destId="{6BC48E19-464C-F045-9231-EC0BBCDD5D12}" srcOrd="0" destOrd="0" presId="urn:microsoft.com/office/officeart/2008/layout/CircularPictureCallout"/>
    <dgm:cxn modelId="{9512AFDA-200D-A240-A90D-DEB3D54E70BE}" type="presParOf" srcId="{43391698-32DB-794A-9B4F-B7C23E7FF0EA}" destId="{2C9B732E-4431-494E-9B65-9DC46B0314F8}" srcOrd="3" destOrd="0" presId="urn:microsoft.com/office/officeart/2008/layout/CircularPictureCallout"/>
    <dgm:cxn modelId="{AC05A818-31CF-0C4B-8C21-7AE8BE430BD5}" type="presParOf" srcId="{43391698-32DB-794A-9B4F-B7C23E7FF0EA}" destId="{53C803AB-5CD4-954D-B821-04800B7C6001}" srcOrd="4" destOrd="0" presId="urn:microsoft.com/office/officeart/2008/layout/CircularPictureCallout"/>
    <dgm:cxn modelId="{B9E5FFCA-E433-FF4C-B835-40E3F8D1DF5A}" type="presParOf" srcId="{53C803AB-5CD4-954D-B821-04800B7C6001}" destId="{BC9EF4DD-5701-6341-AC73-D82F856CDD0E}" srcOrd="0" destOrd="0" presId="urn:microsoft.com/office/officeart/2008/layout/CircularPictureCallout"/>
    <dgm:cxn modelId="{085ED8F2-8562-D148-B035-7821B4356DF3}" type="presParOf" srcId="{43391698-32DB-794A-9B4F-B7C23E7FF0EA}" destId="{27F8DC00-7CE2-AB4C-9978-316F7F687984}" srcOrd="5" destOrd="0" presId="urn:microsoft.com/office/officeart/2008/layout/CircularPictureCallout"/>
    <dgm:cxn modelId="{BA396ABA-64E3-1849-B65B-66101360F36C}" type="presParOf" srcId="{27F8DC00-7CE2-AB4C-9978-316F7F687984}" destId="{3E9AB276-2F37-EA46-A864-2A451140057E}" srcOrd="0" destOrd="0" presId="urn:microsoft.com/office/officeart/2008/layout/CircularPictureCallout"/>
    <dgm:cxn modelId="{01C09FFF-654C-F24F-A6E7-790A1EF00D93}" type="presParOf" srcId="{43391698-32DB-794A-9B4F-B7C23E7FF0EA}" destId="{6B062224-1531-DE43-9DCB-9238B21EE114}" srcOrd="6" destOrd="0" presId="urn:microsoft.com/office/officeart/2008/layout/CircularPictureCallout"/>
    <dgm:cxn modelId="{1787E999-FF67-CB47-A940-323C5D1639CD}" type="presParOf" srcId="{43391698-32DB-794A-9B4F-B7C23E7FF0EA}" destId="{6F387024-1B54-904A-BDF8-F8BB3857097E}" srcOrd="7" destOrd="0" presId="urn:microsoft.com/office/officeart/2008/layout/CircularPictureCallout"/>
    <dgm:cxn modelId="{E3018B1E-D0E0-B04B-A309-A46926FAEEBF}" type="presParOf" srcId="{6F387024-1B54-904A-BDF8-F8BB3857097E}" destId="{EB527F65-5796-C84D-8715-CE0E399B83A4}" srcOrd="0" destOrd="0" presId="urn:microsoft.com/office/officeart/2008/layout/CircularPictureCallout"/>
    <dgm:cxn modelId="{8E34423F-9BD8-0146-A114-CBE7F49E3FA6}" type="presParOf" srcId="{43391698-32DB-794A-9B4F-B7C23E7FF0EA}" destId="{DB49DDF0-9E68-994A-8367-15D4592EE7B8}" srcOrd="8" destOrd="0" presId="urn:microsoft.com/office/officeart/2008/layout/CircularPictureCallout"/>
    <dgm:cxn modelId="{973E7EFC-1990-7B43-962E-489A36628617}" type="presParOf" srcId="{DB49DDF0-9E68-994A-8367-15D4592EE7B8}" destId="{1DAA82DC-2396-6A48-87AF-D435FF5D6556}" srcOrd="0" destOrd="0" presId="urn:microsoft.com/office/officeart/2008/layout/CircularPictureCallout"/>
    <dgm:cxn modelId="{5D43C5E6-99C3-2C4C-B668-EC1B6D6B2EEA}" type="presParOf" srcId="{43391698-32DB-794A-9B4F-B7C23E7FF0EA}" destId="{CA8622D1-F5A3-9F4E-8FAE-6383237F07D9}" srcOrd="9" destOrd="0" presId="urn:microsoft.com/office/officeart/2008/layout/CircularPictureCallout"/>
    <dgm:cxn modelId="{661B5363-7DE8-AE44-961D-FC2097690836}" type="presParOf" srcId="{43391698-32DB-794A-9B4F-B7C23E7FF0EA}" destId="{CA0EA5F9-E469-7F49-9166-BD986BB8699E}" srcOrd="10" destOrd="0" presId="urn:microsoft.com/office/officeart/2008/layout/CircularPictureCallout"/>
    <dgm:cxn modelId="{8068F43C-99A8-A043-8763-4AD4395D7A0F}" type="presParOf" srcId="{CA0EA5F9-E469-7F49-9166-BD986BB8699E}" destId="{EA341A2E-7A79-B54E-8E3A-98143D45625E}" srcOrd="0" destOrd="0" presId="urn:microsoft.com/office/officeart/2008/layout/CircularPictureCallout"/>
    <dgm:cxn modelId="{D1114C4A-CD62-824E-93B9-1383685EB567}" type="presParOf" srcId="{43391698-32DB-794A-9B4F-B7C23E7FF0EA}" destId="{C7089098-5496-3549-948F-59BAFE5FCF25}" srcOrd="11" destOrd="0" presId="urn:microsoft.com/office/officeart/2008/layout/CircularPictureCallout"/>
    <dgm:cxn modelId="{D4C1B088-F52F-2442-9477-8513E53CACEC}" type="presParOf" srcId="{C7089098-5496-3549-948F-59BAFE5FCF25}" destId="{FAF354C8-E8DD-3B47-A2EA-341D8125508C}" srcOrd="0" destOrd="0" presId="urn:microsoft.com/office/officeart/2008/layout/CircularPictureCallout"/>
    <dgm:cxn modelId="{A0E2EB4F-0449-7C42-8E94-9532E8463A3F}" type="presParOf" srcId="{43391698-32DB-794A-9B4F-B7C23E7FF0EA}" destId="{D83E85C4-E5D6-144D-9377-33885EEA4A32}" srcOrd="12" destOrd="0" presId="urn:microsoft.com/office/officeart/2008/layout/CircularPictureCallout"/>
    <dgm:cxn modelId="{87FBA920-A6AB-064D-97BA-CB10F35DBABD}" type="presParOf" srcId="{43391698-32DB-794A-9B4F-B7C23E7FF0EA}" destId="{E866D119-EC21-7D41-9324-49B8FA201A23}" srcOrd="13" destOrd="0" presId="urn:microsoft.com/office/officeart/2008/layout/CircularPictureCallout"/>
    <dgm:cxn modelId="{95B41D0D-BF26-9243-834C-6E715302856F}" type="presParOf" srcId="{E866D119-EC21-7D41-9324-49B8FA201A23}" destId="{03BF31D2-6290-874A-A878-2DD7C8AD9AF1}" srcOrd="0" destOrd="0" presId="urn:microsoft.com/office/officeart/2008/layout/CircularPictureCallout"/>
    <dgm:cxn modelId="{7506964C-6E14-F945-84DE-6E89CC7DEC41}" type="presParOf" srcId="{43391698-32DB-794A-9B4F-B7C23E7FF0EA}" destId="{130F9827-F838-9146-A0FF-46BC9A53F2CF}" srcOrd="14" destOrd="0" presId="urn:microsoft.com/office/officeart/2008/layout/CircularPictureCallout"/>
    <dgm:cxn modelId="{D47C02AB-9F8F-B346-8436-D005AF838744}" type="presParOf" srcId="{130F9827-F838-9146-A0FF-46BC9A53F2CF}" destId="{9E3DAE16-64DB-644D-9B3E-D5BEBAB55581}" srcOrd="0" destOrd="0" presId="urn:microsoft.com/office/officeart/2008/layout/CircularPictureCallout"/>
    <dgm:cxn modelId="{D9292645-2A79-614A-A937-7B01B46128AB}" type="presParOf" srcId="{43391698-32DB-794A-9B4F-B7C23E7FF0EA}" destId="{EB8AC976-4962-8B42-BFA8-8EC48DA7E41F}" srcOrd="15" destOrd="0" presId="urn:microsoft.com/office/officeart/2008/layout/CircularPictureCallout"/>
    <dgm:cxn modelId="{E1B4643F-1188-5043-898F-297FEE7EC5F6}" type="presParOf" srcId="{43391698-32DB-794A-9B4F-B7C23E7FF0EA}" destId="{3A5E47F2-3A80-C542-8EB1-2D57B38856BF}" srcOrd="16" destOrd="0" presId="urn:microsoft.com/office/officeart/2008/layout/CircularPictureCallout"/>
    <dgm:cxn modelId="{7A26DD09-24CA-D94B-BFC3-74E895B4BC9D}" type="presParOf" srcId="{3A5E47F2-3A80-C542-8EB1-2D57B38856BF}" destId="{AB53CE76-D724-C343-8D6C-4F1B3E428E9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FBA46-8E50-4B8E-9FC4-EB6DB4126BB9}">
      <dsp:nvSpPr>
        <dsp:cNvPr id="0" name=""/>
        <dsp:cNvSpPr/>
      </dsp:nvSpPr>
      <dsp:spPr>
        <a:xfrm>
          <a:off x="0" y="460376"/>
          <a:ext cx="534659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955" tIns="270764" rIns="41495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 smtClean="0">
              <a:latin typeface="Calibri" panose="020F0502020204030204" pitchFamily="34" charset="0"/>
            </a:rPr>
            <a:t>Hintergrund/Lebenszufriedenheit/Psychisches Befinden</a:t>
          </a:r>
          <a:endParaRPr lang="de-DE" sz="1300" kern="1200" dirty="0">
            <a:latin typeface="Calibri" panose="020F0502020204030204" pitchFamily="34" charset="0"/>
          </a:endParaRPr>
        </a:p>
      </dsp:txBody>
      <dsp:txXfrm>
        <a:off x="0" y="460376"/>
        <a:ext cx="5346594" cy="552825"/>
      </dsp:txXfrm>
    </dsp:sp>
    <dsp:sp modelId="{90C78FDB-1BB3-4562-B612-8581F04CA007}">
      <dsp:nvSpPr>
        <dsp:cNvPr id="0" name=""/>
        <dsp:cNvSpPr/>
      </dsp:nvSpPr>
      <dsp:spPr>
        <a:xfrm>
          <a:off x="267329" y="268496"/>
          <a:ext cx="3742615" cy="3837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462" tIns="0" rIns="14146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 AYAs</a:t>
          </a:r>
        </a:p>
      </dsp:txBody>
      <dsp:txXfrm>
        <a:off x="286063" y="287230"/>
        <a:ext cx="3705147" cy="346292"/>
      </dsp:txXfrm>
    </dsp:sp>
    <dsp:sp modelId="{69A3512B-77E4-4401-AE20-A821380BDA3A}">
      <dsp:nvSpPr>
        <dsp:cNvPr id="0" name=""/>
        <dsp:cNvSpPr/>
      </dsp:nvSpPr>
      <dsp:spPr>
        <a:xfrm>
          <a:off x="0" y="1275281"/>
          <a:ext cx="534659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955" tIns="270764" rIns="41495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>
              <a:latin typeface="Calibri" panose="020F0502020204030204" pitchFamily="34" charset="0"/>
            </a:rPr>
            <a:t>Was brauchen AYAs in ihrer Lebenssituation?</a:t>
          </a:r>
        </a:p>
      </dsp:txBody>
      <dsp:txXfrm>
        <a:off x="0" y="1275281"/>
        <a:ext cx="5346594" cy="552825"/>
      </dsp:txXfrm>
    </dsp:sp>
    <dsp:sp modelId="{9251FACD-15F1-453F-AFFE-D0952BECAE0A}">
      <dsp:nvSpPr>
        <dsp:cNvPr id="0" name=""/>
        <dsp:cNvSpPr/>
      </dsp:nvSpPr>
      <dsp:spPr>
        <a:xfrm>
          <a:off x="267329" y="1083401"/>
          <a:ext cx="3742615" cy="3837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462" tIns="0" rIns="14146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>
              <a:solidFill>
                <a:schemeClr val="tx1"/>
              </a:solidFill>
              <a:latin typeface="Calibri" panose="020F0502020204030204" pitchFamily="34" charset="0"/>
            </a:rPr>
            <a:t>2. </a:t>
          </a:r>
          <a:r>
            <a:rPr lang="de-DE" sz="1300" kern="1200" dirty="0" smtClean="0">
              <a:solidFill>
                <a:schemeClr val="tx1"/>
              </a:solidFill>
              <a:latin typeface="Calibri" panose="020F0502020204030204" pitchFamily="34" charset="0"/>
            </a:rPr>
            <a:t>Unterstützungs- und Informationsbedürfnisse</a:t>
          </a:r>
          <a:endParaRPr lang="de-DE" sz="13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6063" y="1102135"/>
        <a:ext cx="3705147" cy="346292"/>
      </dsp:txXfrm>
    </dsp:sp>
    <dsp:sp modelId="{14B74C22-B431-4072-B80F-3BB0D80E2E87}">
      <dsp:nvSpPr>
        <dsp:cNvPr id="0" name=""/>
        <dsp:cNvSpPr/>
      </dsp:nvSpPr>
      <dsp:spPr>
        <a:xfrm>
          <a:off x="0" y="2090187"/>
          <a:ext cx="534659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955" tIns="270764" rIns="41495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>
              <a:latin typeface="Calibri" panose="020F0502020204030204" pitchFamily="34" charset="0"/>
            </a:rPr>
            <a:t>bestehende Interventionen/psychosoziale Angebote</a:t>
          </a:r>
        </a:p>
      </dsp:txBody>
      <dsp:txXfrm>
        <a:off x="0" y="2090187"/>
        <a:ext cx="5346594" cy="552825"/>
      </dsp:txXfrm>
    </dsp:sp>
    <dsp:sp modelId="{D6D134E9-FD39-433E-B318-A7B459D4B78B}">
      <dsp:nvSpPr>
        <dsp:cNvPr id="0" name=""/>
        <dsp:cNvSpPr/>
      </dsp:nvSpPr>
      <dsp:spPr>
        <a:xfrm>
          <a:off x="267329" y="1898307"/>
          <a:ext cx="3742615" cy="3837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462" tIns="0" rIns="14146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>
              <a:solidFill>
                <a:schemeClr val="tx1"/>
              </a:solidFill>
              <a:latin typeface="Calibri" panose="020F0502020204030204" pitchFamily="34" charset="0"/>
            </a:rPr>
            <a:t>3. Unterstützungsmöglichkeiten</a:t>
          </a:r>
        </a:p>
      </dsp:txBody>
      <dsp:txXfrm>
        <a:off x="286063" y="1917041"/>
        <a:ext cx="3705147" cy="346292"/>
      </dsp:txXfrm>
    </dsp:sp>
    <dsp:sp modelId="{8B1AC35A-4C4A-4738-9A8C-B0972E864AFE}">
      <dsp:nvSpPr>
        <dsp:cNvPr id="0" name=""/>
        <dsp:cNvSpPr/>
      </dsp:nvSpPr>
      <dsp:spPr>
        <a:xfrm>
          <a:off x="0" y="2905092"/>
          <a:ext cx="534659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4955" tIns="270764" rIns="41495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300" kern="1200" dirty="0">
              <a:latin typeface="Calibri" panose="020F0502020204030204" pitchFamily="34" charset="0"/>
            </a:rPr>
            <a:t>Zusammenfassung/Fazit</a:t>
          </a:r>
        </a:p>
      </dsp:txBody>
      <dsp:txXfrm>
        <a:off x="0" y="2905092"/>
        <a:ext cx="5346594" cy="552825"/>
      </dsp:txXfrm>
    </dsp:sp>
    <dsp:sp modelId="{696624AF-A66D-4926-AF36-FA8A644DB8ED}">
      <dsp:nvSpPr>
        <dsp:cNvPr id="0" name=""/>
        <dsp:cNvSpPr/>
      </dsp:nvSpPr>
      <dsp:spPr>
        <a:xfrm>
          <a:off x="267329" y="2713212"/>
          <a:ext cx="3742615" cy="38376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462" tIns="0" rIns="14146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>
              <a:solidFill>
                <a:schemeClr val="tx1"/>
              </a:solidFill>
              <a:latin typeface="Calibri" panose="020F0502020204030204" pitchFamily="34" charset="0"/>
            </a:rPr>
            <a:t>4. Ausblick</a:t>
          </a:r>
        </a:p>
      </dsp:txBody>
      <dsp:txXfrm>
        <a:off x="286063" y="2731946"/>
        <a:ext cx="3705147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A0A4-AE8D-40A2-A5AD-AB3A8BFA5437}">
      <dsp:nvSpPr>
        <dsp:cNvPr id="0" name=""/>
        <dsp:cNvSpPr/>
      </dsp:nvSpPr>
      <dsp:spPr>
        <a:xfrm>
          <a:off x="2736346" y="1587749"/>
          <a:ext cx="1760155" cy="1629753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AYA</a:t>
          </a:r>
        </a:p>
      </dsp:txBody>
      <dsp:txXfrm>
        <a:off x="2994115" y="1826421"/>
        <a:ext cx="1244617" cy="1152409"/>
      </dsp:txXfrm>
    </dsp:sp>
    <dsp:sp modelId="{4F32B7C4-20E0-4B92-B9C6-8FE20322DF92}">
      <dsp:nvSpPr>
        <dsp:cNvPr id="0" name=""/>
        <dsp:cNvSpPr/>
      </dsp:nvSpPr>
      <dsp:spPr>
        <a:xfrm>
          <a:off x="2810152" y="-43452"/>
          <a:ext cx="1612542" cy="1451296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Gesundheits-verhalten</a:t>
          </a:r>
        </a:p>
      </dsp:txBody>
      <dsp:txXfrm>
        <a:off x="3046303" y="169085"/>
        <a:ext cx="1140240" cy="1026222"/>
      </dsp:txXfrm>
    </dsp:sp>
    <dsp:sp modelId="{5091A44C-63EF-49B7-85AE-844CD67B6C19}">
      <dsp:nvSpPr>
        <dsp:cNvPr id="0" name=""/>
        <dsp:cNvSpPr/>
      </dsp:nvSpPr>
      <dsp:spPr>
        <a:xfrm>
          <a:off x="4018881" y="351396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Peer- Beziehungen</a:t>
          </a:r>
        </a:p>
      </dsp:txBody>
      <dsp:txXfrm>
        <a:off x="4257528" y="566178"/>
        <a:ext cx="1152288" cy="1037056"/>
      </dsp:txXfrm>
    </dsp:sp>
    <dsp:sp modelId="{4F361F44-CEE9-415A-9D34-F76EA4FA1E9A}">
      <dsp:nvSpPr>
        <dsp:cNvPr id="0" name=""/>
        <dsp:cNvSpPr/>
      </dsp:nvSpPr>
      <dsp:spPr>
        <a:xfrm>
          <a:off x="4495926" y="1370566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Zukunftspläne</a:t>
          </a:r>
        </a:p>
      </dsp:txBody>
      <dsp:txXfrm>
        <a:off x="4734573" y="1585348"/>
        <a:ext cx="1152288" cy="1037056"/>
      </dsp:txXfrm>
    </dsp:sp>
    <dsp:sp modelId="{09999E82-9A78-4038-B181-549F43D9F91D}">
      <dsp:nvSpPr>
        <dsp:cNvPr id="0" name=""/>
        <dsp:cNvSpPr/>
      </dsp:nvSpPr>
      <dsp:spPr>
        <a:xfrm>
          <a:off x="4291569" y="2529531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Körperbild</a:t>
          </a:r>
        </a:p>
      </dsp:txBody>
      <dsp:txXfrm>
        <a:off x="4530216" y="2744313"/>
        <a:ext cx="1152288" cy="1037056"/>
      </dsp:txXfrm>
    </dsp:sp>
    <dsp:sp modelId="{DF1D49A9-E339-469B-9E53-76777C695A73}">
      <dsp:nvSpPr>
        <dsp:cNvPr id="0" name=""/>
        <dsp:cNvSpPr/>
      </dsp:nvSpPr>
      <dsp:spPr>
        <a:xfrm>
          <a:off x="3502806" y="3285977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Finanzen</a:t>
          </a:r>
        </a:p>
      </dsp:txBody>
      <dsp:txXfrm>
        <a:off x="3741453" y="3500759"/>
        <a:ext cx="1152288" cy="1037056"/>
      </dsp:txXfrm>
    </dsp:sp>
    <dsp:sp modelId="{208A86C9-18FF-481D-89EB-11057E772F36}">
      <dsp:nvSpPr>
        <dsp:cNvPr id="0" name=""/>
        <dsp:cNvSpPr/>
      </dsp:nvSpPr>
      <dsp:spPr>
        <a:xfrm>
          <a:off x="2213211" y="3285992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Fertilität</a:t>
          </a:r>
        </a:p>
      </dsp:txBody>
      <dsp:txXfrm>
        <a:off x="2451858" y="3500774"/>
        <a:ext cx="1152288" cy="1037056"/>
      </dsp:txXfrm>
    </dsp:sp>
    <dsp:sp modelId="{E00B5B25-B888-4194-BAAD-4A3DE1AC5635}">
      <dsp:nvSpPr>
        <dsp:cNvPr id="0" name=""/>
        <dsp:cNvSpPr/>
      </dsp:nvSpPr>
      <dsp:spPr>
        <a:xfrm>
          <a:off x="1311696" y="2529531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Familien-dynamik</a:t>
          </a:r>
        </a:p>
      </dsp:txBody>
      <dsp:txXfrm>
        <a:off x="1550343" y="2744313"/>
        <a:ext cx="1152288" cy="1037056"/>
      </dsp:txXfrm>
    </dsp:sp>
    <dsp:sp modelId="{50279424-0D26-4B43-8672-036E2BA70E4F}">
      <dsp:nvSpPr>
        <dsp:cNvPr id="0" name=""/>
        <dsp:cNvSpPr/>
      </dsp:nvSpPr>
      <dsp:spPr>
        <a:xfrm>
          <a:off x="1107339" y="1370566"/>
          <a:ext cx="1629582" cy="146662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Ausbildung/ Beruf</a:t>
          </a:r>
        </a:p>
      </dsp:txBody>
      <dsp:txXfrm>
        <a:off x="1345986" y="1585348"/>
        <a:ext cx="1152288" cy="1037056"/>
      </dsp:txXfrm>
    </dsp:sp>
    <dsp:sp modelId="{1F48EF1B-A8F1-48F9-9810-FF7F6D373ADC}">
      <dsp:nvSpPr>
        <dsp:cNvPr id="0" name=""/>
        <dsp:cNvSpPr/>
      </dsp:nvSpPr>
      <dsp:spPr>
        <a:xfrm>
          <a:off x="1584389" y="359044"/>
          <a:ext cx="1612542" cy="1451296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Calibri" panose="020F0502020204030204" pitchFamily="34" charset="0"/>
              <a:cs typeface="Calibri" panose="020F0502020204030204" pitchFamily="34" charset="0"/>
            </a:rPr>
            <a:t>Identität</a:t>
          </a:r>
        </a:p>
      </dsp:txBody>
      <dsp:txXfrm>
        <a:off x="1820540" y="571581"/>
        <a:ext cx="1140240" cy="102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C976-4962-8B42-BFA8-8EC48DA7E41F}">
      <dsp:nvSpPr>
        <dsp:cNvPr id="0" name=""/>
        <dsp:cNvSpPr/>
      </dsp:nvSpPr>
      <dsp:spPr>
        <a:xfrm>
          <a:off x="1664773" y="3694608"/>
          <a:ext cx="41160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E85C4-E5D6-144D-9377-33885EEA4A32}">
      <dsp:nvSpPr>
        <dsp:cNvPr id="0" name=""/>
        <dsp:cNvSpPr/>
      </dsp:nvSpPr>
      <dsp:spPr>
        <a:xfrm>
          <a:off x="1664773" y="3000346"/>
          <a:ext cx="347820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622D1-F5A3-9F4E-8FAE-6383237F07D9}">
      <dsp:nvSpPr>
        <dsp:cNvPr id="0" name=""/>
        <dsp:cNvSpPr/>
      </dsp:nvSpPr>
      <dsp:spPr>
        <a:xfrm>
          <a:off x="1664773" y="2030004"/>
          <a:ext cx="324800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62224-1531-DE43-9DCB-9238B21EE114}">
      <dsp:nvSpPr>
        <dsp:cNvPr id="0" name=""/>
        <dsp:cNvSpPr/>
      </dsp:nvSpPr>
      <dsp:spPr>
        <a:xfrm>
          <a:off x="1664773" y="1059662"/>
          <a:ext cx="347820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732E-4431-494E-9B65-9DC46B0314F8}">
      <dsp:nvSpPr>
        <dsp:cNvPr id="0" name=""/>
        <dsp:cNvSpPr/>
      </dsp:nvSpPr>
      <dsp:spPr>
        <a:xfrm>
          <a:off x="1664773" y="365400"/>
          <a:ext cx="411603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9734C-9C70-FB4F-B87E-8499F6ECDC33}">
      <dsp:nvSpPr>
        <dsp:cNvPr id="0" name=""/>
        <dsp:cNvSpPr/>
      </dsp:nvSpPr>
      <dsp:spPr>
        <a:xfrm>
          <a:off x="282258" y="768559"/>
          <a:ext cx="2579729" cy="2522889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01CC2-7653-A44A-A836-2BA767BF784D}">
      <dsp:nvSpPr>
        <dsp:cNvPr id="0" name=""/>
        <dsp:cNvSpPr/>
      </dsp:nvSpPr>
      <dsp:spPr>
        <a:xfrm>
          <a:off x="297751" y="1314977"/>
          <a:ext cx="2598405" cy="13398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tx1"/>
              </a:solidFill>
              <a:latin typeface="+mn-lt"/>
              <a:cs typeface="Futura Medium" panose="020B0602020204020303" pitchFamily="34" charset="-79"/>
            </a:rPr>
            <a:t>Bedürfnisse von AYA in der REHA und Nachsorge</a:t>
          </a:r>
          <a:endParaRPr lang="de-DE" sz="2800" kern="1200" dirty="0">
            <a:solidFill>
              <a:schemeClr val="tx1"/>
            </a:solidFill>
            <a:latin typeface="+mn-lt"/>
            <a:cs typeface="Futura Medium" panose="020B0602020204020303" pitchFamily="34" charset="-79"/>
          </a:endParaRPr>
        </a:p>
      </dsp:txBody>
      <dsp:txXfrm>
        <a:off x="297751" y="1314977"/>
        <a:ext cx="2598405" cy="1339802"/>
      </dsp:txXfrm>
    </dsp:sp>
    <dsp:sp modelId="{6BC48E19-464C-F045-9231-EC0BBCDD5D12}">
      <dsp:nvSpPr>
        <dsp:cNvPr id="0" name=""/>
        <dsp:cNvSpPr/>
      </dsp:nvSpPr>
      <dsp:spPr>
        <a:xfrm>
          <a:off x="5415409" y="0"/>
          <a:ext cx="730801" cy="730801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EF4DD-5701-6341-AC73-D82F856CDD0E}">
      <dsp:nvSpPr>
        <dsp:cNvPr id="0" name=""/>
        <dsp:cNvSpPr/>
      </dsp:nvSpPr>
      <dsp:spPr>
        <a:xfrm>
          <a:off x="6146211" y="0"/>
          <a:ext cx="2177335" cy="7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Förderung des Austauschs mit gleichaltrigen Betroffenen (Peergroups)</a:t>
          </a:r>
          <a:endParaRPr lang="de-DE" sz="1300" kern="1200" dirty="0">
            <a:latin typeface="+mn-lt"/>
            <a:cs typeface="Futura Medium" panose="020B0602020204020303" pitchFamily="34" charset="-79"/>
          </a:endParaRPr>
        </a:p>
      </dsp:txBody>
      <dsp:txXfrm>
        <a:off x="6146211" y="0"/>
        <a:ext cx="2177335" cy="730801"/>
      </dsp:txXfrm>
    </dsp:sp>
    <dsp:sp modelId="{3E9AB276-2F37-EA46-A864-2A451140057E}">
      <dsp:nvSpPr>
        <dsp:cNvPr id="0" name=""/>
        <dsp:cNvSpPr/>
      </dsp:nvSpPr>
      <dsp:spPr>
        <a:xfrm>
          <a:off x="4777582" y="694261"/>
          <a:ext cx="730801" cy="730801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27F65-5796-C84D-8715-CE0E399B83A4}">
      <dsp:nvSpPr>
        <dsp:cNvPr id="0" name=""/>
        <dsp:cNvSpPr/>
      </dsp:nvSpPr>
      <dsp:spPr>
        <a:xfrm>
          <a:off x="5508383" y="694261"/>
          <a:ext cx="2814010" cy="7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Streuung von Informationen (</a:t>
          </a:r>
          <a:r>
            <a:rPr lang="de-DE" sz="1300" kern="1200" dirty="0" smtClean="0">
              <a:latin typeface="+mn-lt"/>
              <a:cs typeface="Futura Medium" panose="020B0602020204020303" pitchFamily="34" charset="-79"/>
              <a:sym typeface="Wingdings" panose="05000000000000000000" pitchFamily="2" charset="2"/>
            </a:rPr>
            <a:t></a:t>
          </a: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Compliance)</a:t>
          </a:r>
          <a:endParaRPr lang="de-DE" sz="1300" kern="1200" dirty="0">
            <a:latin typeface="+mn-lt"/>
            <a:cs typeface="Futura Medium" panose="020B0602020204020303" pitchFamily="34" charset="-79"/>
          </a:endParaRPr>
        </a:p>
      </dsp:txBody>
      <dsp:txXfrm>
        <a:off x="5508383" y="694261"/>
        <a:ext cx="2814010" cy="730801"/>
      </dsp:txXfrm>
    </dsp:sp>
    <dsp:sp modelId="{1DAA82DC-2396-6A48-87AF-D435FF5D6556}">
      <dsp:nvSpPr>
        <dsp:cNvPr id="0" name=""/>
        <dsp:cNvSpPr/>
      </dsp:nvSpPr>
      <dsp:spPr>
        <a:xfrm>
          <a:off x="4547379" y="1664603"/>
          <a:ext cx="730801" cy="730801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1A2E-7A79-B54E-8E3A-98143D45625E}">
      <dsp:nvSpPr>
        <dsp:cNvPr id="0" name=""/>
        <dsp:cNvSpPr/>
      </dsp:nvSpPr>
      <dsp:spPr>
        <a:xfrm>
          <a:off x="5278181" y="1664603"/>
          <a:ext cx="3046022" cy="7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zentrale Themen in der Nachsorge: Langzeitfolgen, Ängste, Körperbild, Sexualität und Kinderwunsch, Beruf und Finanzen, kognitive Einschränkungen</a:t>
          </a:r>
          <a:endParaRPr lang="de-DE" sz="1300" kern="1200" dirty="0">
            <a:latin typeface="+mn-lt"/>
            <a:cs typeface="Futura Medium" panose="020B0602020204020303" pitchFamily="34" charset="-79"/>
          </a:endParaRPr>
        </a:p>
      </dsp:txBody>
      <dsp:txXfrm>
        <a:off x="5278181" y="1664603"/>
        <a:ext cx="3046022" cy="730801"/>
      </dsp:txXfrm>
    </dsp:sp>
    <dsp:sp modelId="{FAF354C8-E8DD-3B47-A2EA-341D8125508C}">
      <dsp:nvSpPr>
        <dsp:cNvPr id="0" name=""/>
        <dsp:cNvSpPr/>
      </dsp:nvSpPr>
      <dsp:spPr>
        <a:xfrm>
          <a:off x="4777582" y="2634945"/>
          <a:ext cx="730801" cy="730801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F31D2-6290-874A-A878-2DD7C8AD9AF1}">
      <dsp:nvSpPr>
        <dsp:cNvPr id="0" name=""/>
        <dsp:cNvSpPr/>
      </dsp:nvSpPr>
      <dsp:spPr>
        <a:xfrm>
          <a:off x="5514908" y="2621886"/>
          <a:ext cx="2812617" cy="7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interdisziplinäre Zusammenarbeit verschiedener Fachrichtungen</a:t>
          </a:r>
          <a:endParaRPr lang="de-DE" sz="1300" kern="1200" dirty="0">
            <a:latin typeface="+mn-lt"/>
            <a:cs typeface="Futura Medium" panose="020B0602020204020303" pitchFamily="34" charset="-79"/>
          </a:endParaRPr>
        </a:p>
      </dsp:txBody>
      <dsp:txXfrm>
        <a:off x="5514908" y="2621886"/>
        <a:ext cx="2812617" cy="730801"/>
      </dsp:txXfrm>
    </dsp:sp>
    <dsp:sp modelId="{9E3DAE16-64DB-644D-9B3E-D5BEBAB55581}">
      <dsp:nvSpPr>
        <dsp:cNvPr id="0" name=""/>
        <dsp:cNvSpPr/>
      </dsp:nvSpPr>
      <dsp:spPr>
        <a:xfrm>
          <a:off x="5415409" y="3329207"/>
          <a:ext cx="730801" cy="730801"/>
        </a:xfrm>
        <a:prstGeom prst="ellipse">
          <a:avLst/>
        </a:prstGeom>
        <a:solidFill>
          <a:srgbClr val="7FD8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3CE76-D724-C343-8D6C-4F1B3E428E96}">
      <dsp:nvSpPr>
        <dsp:cNvPr id="0" name=""/>
        <dsp:cNvSpPr/>
      </dsp:nvSpPr>
      <dsp:spPr>
        <a:xfrm>
          <a:off x="6146211" y="3329207"/>
          <a:ext cx="2178283" cy="73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>
              <a:latin typeface="+mn-lt"/>
              <a:cs typeface="Futura Medium" panose="020B0602020204020303" pitchFamily="34" charset="-79"/>
            </a:rPr>
            <a:t>junge und internetaffine Generation: onlinebasierte Nachsorgeangebote</a:t>
          </a:r>
          <a:endParaRPr lang="de-DE" sz="1300" kern="1200" dirty="0">
            <a:latin typeface="+mn-lt"/>
            <a:cs typeface="Futura Medium" panose="020B0602020204020303" pitchFamily="34" charset="-79"/>
          </a:endParaRPr>
        </a:p>
      </dsp:txBody>
      <dsp:txXfrm>
        <a:off x="6146211" y="3329207"/>
        <a:ext cx="2178283" cy="73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0.77282</cdr:x>
      <cdr:y>0.10905</cdr:y>
    </cdr:from>
    <cdr:to>
      <cdr:x>0.96092</cdr:x>
      <cdr:y>0.8075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20710" y="286120"/>
          <a:ext cx="1100310" cy="1832610"/>
        </a:xfrm>
        <a:prstGeom xmlns:a="http://schemas.openxmlformats.org/drawingml/2006/main" prst="rect">
          <a:avLst/>
        </a:prstGeom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DE3E6-16DC-C142-A348-6395CE78E424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4714-B48A-7F4B-A344-74B221292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015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7AE6-5551-FA43-9CD9-462437E879F2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6355-3610-3249-BA24-6662BA814B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270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86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etwa die Hälfte</a:t>
            </a:r>
            <a:r>
              <a:rPr lang="de-DE" baseline="0" dirty="0" smtClean="0"/>
              <a:t> der AYA ist über Beratungsangebote </a:t>
            </a:r>
            <a:r>
              <a:rPr lang="de-DE" dirty="0" smtClean="0"/>
              <a:t>12 Monate nach Behandlungsabschluss informiert</a:t>
            </a:r>
          </a:p>
          <a:p>
            <a:r>
              <a:rPr lang="de-DE" dirty="0" smtClean="0"/>
              <a:t>Nur</a:t>
            </a:r>
            <a:r>
              <a:rPr lang="de-DE" baseline="0" dirty="0" smtClean="0"/>
              <a:t> etwa ein Drittel nimmt Beratungsangebote in Anspruch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68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Innerhalb der letzten 12 Monate nach Behandlungsabschluss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04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1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5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Neben professionellen Angeboten und im</a:t>
            </a:r>
            <a:r>
              <a:rPr lang="de-DE" baseline="0" dirty="0" smtClean="0"/>
              <a:t> Rahmen unserer Arbeitsgruppe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87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Gemeinsam mit Ulm, </a:t>
            </a:r>
            <a:r>
              <a:rPr lang="de-DE" dirty="0" err="1" smtClean="0"/>
              <a:t>appbasiert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86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45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9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936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58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678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Biel</a:t>
            </a:r>
            <a:r>
              <a:rPr lang="de-DE" baseline="0" dirty="0" smtClean="0"/>
              <a:t> (2022), </a:t>
            </a:r>
            <a:r>
              <a:rPr lang="de-DE" baseline="0" dirty="0" err="1" smtClean="0"/>
              <a:t>Aagesen</a:t>
            </a:r>
            <a:r>
              <a:rPr lang="de-DE" baseline="0" dirty="0" smtClean="0"/>
              <a:t> et al. </a:t>
            </a:r>
            <a:r>
              <a:rPr lang="de-DE" baseline="0" smtClean="0"/>
              <a:t>(2022)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53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Medizinischen Behandlungen richten sich ebenso wie bei älteren Patienten nach der </a:t>
            </a:r>
            <a:r>
              <a:rPr lang="de-DE" dirty="0" err="1" smtClean="0"/>
              <a:t>histo</a:t>
            </a:r>
            <a:r>
              <a:rPr lang="de-DE" dirty="0" smtClean="0"/>
              <a:t>- bzw. zytologischen Diagnose, dem Erkrankungsstadium, biologischen Risikofaktoren und sollten leitliniengerecht erfolgen</a:t>
            </a:r>
          </a:p>
          <a:p>
            <a:r>
              <a:rPr lang="de-DE" dirty="0" smtClean="0"/>
              <a:t>- Die Heilungschancen der jungen Erwachsenen sind überdurchschnittlich gut. Die 10-Jahres-Gesamtüberlebensrate der 20- bis 39-Jährigen liegt bei etwa 80 % [4], stagniert jedoch seit über zwei Jahrzehnten</a:t>
            </a:r>
          </a:p>
          <a:p>
            <a:pPr marL="178257" indent="-178257">
              <a:buFontTx/>
              <a:buChar char="-"/>
            </a:pPr>
            <a:r>
              <a:rPr lang="de-DE" dirty="0" smtClean="0"/>
              <a:t>Risiko eines Rezidivs oder </a:t>
            </a:r>
            <a:r>
              <a:rPr lang="de-DE" dirty="0" err="1" smtClean="0"/>
              <a:t>Zweitmalignoms</a:t>
            </a:r>
            <a:r>
              <a:rPr lang="de-DE" dirty="0" smtClean="0"/>
              <a:t> sollte erwähnt werden </a:t>
            </a:r>
          </a:p>
          <a:p>
            <a:pPr marL="178257" indent="-178257">
              <a:buFontTx/>
              <a:buChar char="-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Diese Nebenwirkungen können zu belastenden Folgeerkrankungen und zu einer Einschränkung der Lebensqualität führen. </a:t>
            </a:r>
          </a:p>
          <a:p>
            <a:pPr marL="178257" indent="-178257">
              <a:buFontTx/>
              <a:buChar char="-"/>
            </a:pPr>
            <a:r>
              <a:rPr lang="de-DE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aufgrund des jungen Alters den Langzeitfolgen viel stärker ausgesetzt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65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12"/>
              </a:spcBef>
              <a:spcAft>
                <a:spcPts val="312"/>
              </a:spcAft>
            </a:pPr>
            <a:r>
              <a:rPr lang="de-DE" dirty="0" smtClean="0"/>
              <a:t>Entwicklungsaufgaben</a:t>
            </a:r>
            <a:r>
              <a:rPr lang="de-DE" baseline="0" dirty="0" smtClean="0"/>
              <a:t> zahlreich bei AYAs:</a:t>
            </a:r>
          </a:p>
          <a:p>
            <a:pPr>
              <a:spcBef>
                <a:spcPts val="312"/>
              </a:spcBef>
              <a:spcAft>
                <a:spcPts val="312"/>
              </a:spcAft>
            </a:pPr>
            <a:endParaRPr lang="de-DE" baseline="0" dirty="0" smtClean="0"/>
          </a:p>
          <a:p>
            <a:pPr>
              <a:spcBef>
                <a:spcPts val="312"/>
              </a:spcBef>
              <a:spcAft>
                <a:spcPts val="312"/>
              </a:spcAft>
            </a:pPr>
            <a:r>
              <a:rPr lang="de-DE" dirty="0" smtClean="0"/>
              <a:t>noch in Ausbildung/Studium </a:t>
            </a:r>
            <a:r>
              <a:rPr lang="de-DE" dirty="0" smtClean="0">
                <a:sym typeface="Wingdings" panose="05000000000000000000" pitchFamily="2" charset="2"/>
              </a:rPr>
              <a:t> Unterbrechung notwendig</a:t>
            </a:r>
            <a:endParaRPr lang="de-DE" dirty="0" smtClean="0"/>
          </a:p>
          <a:p>
            <a:pPr>
              <a:spcBef>
                <a:spcPts val="312"/>
              </a:spcBef>
              <a:spcAft>
                <a:spcPts val="312"/>
              </a:spcAft>
            </a:pPr>
            <a:r>
              <a:rPr lang="de-DE" altLang="de-DE" dirty="0" smtClean="0"/>
              <a:t>• ggf. Entwicklung </a:t>
            </a:r>
            <a:r>
              <a:rPr lang="de-DE" dirty="0" smtClean="0"/>
              <a:t>neuer Ausbildungs- und Berufsziele nötig</a:t>
            </a:r>
          </a:p>
          <a:p>
            <a:pPr>
              <a:spcBef>
                <a:spcPts val="312"/>
              </a:spcBef>
              <a:spcAft>
                <a:spcPts val="312"/>
              </a:spcAft>
            </a:pPr>
            <a:r>
              <a:rPr lang="de-DE" altLang="de-DE" dirty="0" smtClean="0"/>
              <a:t>• </a:t>
            </a:r>
            <a:r>
              <a:rPr lang="de-DE" dirty="0" smtClean="0"/>
              <a:t>wenig Beiträge in der gesetzliche Rentenversicherung </a:t>
            </a:r>
            <a:r>
              <a:rPr lang="de-DE" dirty="0" smtClean="0">
                <a:sym typeface="Wingdings" panose="05000000000000000000" pitchFamily="2" charset="2"/>
              </a:rPr>
              <a:t> geringe  </a:t>
            </a:r>
          </a:p>
          <a:p>
            <a:pPr>
              <a:spcBef>
                <a:spcPts val="312"/>
              </a:spcBef>
              <a:spcAft>
                <a:spcPts val="312"/>
              </a:spcAft>
            </a:pPr>
            <a:r>
              <a:rPr lang="de-DE" dirty="0" smtClean="0">
                <a:sym typeface="Wingdings" panose="05000000000000000000" pitchFamily="2" charset="2"/>
              </a:rPr>
              <a:t>  Erwerbsminderungsrente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de-DE" altLang="de-DE" kern="0" dirty="0" smtClean="0"/>
              <a:t>• </a:t>
            </a:r>
            <a:r>
              <a:rPr lang="de-DE" kern="0" dirty="0" smtClean="0"/>
              <a:t>deutlich weniger junge Krebsüberlebende angestellt, und deutlich  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de-DE" kern="0" dirty="0" smtClean="0"/>
              <a:t>  mehr arbeitslos im Vergleich zu Gleichaltrigen ohne Krebs </a:t>
            </a:r>
            <a:r>
              <a:rPr lang="de-DE" sz="1000" kern="0" dirty="0" smtClean="0"/>
              <a:t>(Tai E et al. 2012)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de-DE" altLang="de-DE" dirty="0" smtClean="0">
                <a:solidFill>
                  <a:srgbClr val="000000"/>
                </a:solidFill>
                <a:latin typeface="Arial" charset="0"/>
              </a:rPr>
              <a:t>• </a:t>
            </a:r>
            <a:r>
              <a:rPr lang="de-DE" kern="0" dirty="0" smtClean="0"/>
              <a:t>psychische und körperliche Arbeitsfähigkeit und Gesamtproduktivität häufig beeinträchtigt </a:t>
            </a:r>
            <a:r>
              <a:rPr lang="de-DE" sz="1000" kern="0" dirty="0" smtClean="0"/>
              <a:t>(</a:t>
            </a:r>
            <a:r>
              <a:rPr lang="de-DE" sz="1000" kern="0" dirty="0" err="1" smtClean="0"/>
              <a:t>Rechis</a:t>
            </a:r>
            <a:r>
              <a:rPr lang="de-DE" sz="1000" kern="0" dirty="0" smtClean="0"/>
              <a:t> et al. 2013)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r>
              <a:rPr lang="de-DE" sz="1000" kern="0" dirty="0" smtClean="0"/>
              <a:t>Identität bildet sich neu</a:t>
            </a:r>
          </a:p>
          <a:p>
            <a:r>
              <a:rPr lang="de-DE" sz="1000" kern="0" dirty="0" smtClean="0">
                <a:cs typeface="Calibri" panose="020F0502020204030204" pitchFamily="34" charset="0"/>
              </a:rPr>
              <a:t>GESUNDHEITSVERHALTEN</a:t>
            </a:r>
            <a:r>
              <a:rPr lang="de-DE" sz="1000" kern="0" baseline="0" dirty="0" smtClean="0">
                <a:cs typeface="Calibri" panose="020F0502020204030204" pitchFamily="34" charset="0"/>
              </a:rPr>
              <a:t> versus GESUNDHEITSKOMPETENZ 35% inadäquat, 37% problematisch</a:t>
            </a:r>
            <a:endParaRPr lang="de-DE" sz="1000" kern="0" dirty="0" smtClean="0">
              <a:cs typeface="Calibri" panose="020F0502020204030204" pitchFamily="34" charset="0"/>
            </a:endParaRPr>
          </a:p>
          <a:p>
            <a:r>
              <a:rPr lang="de-DE" sz="1000" kern="0" dirty="0" smtClean="0">
                <a:cs typeface="Calibri" panose="020F0502020204030204" pitchFamily="34" charset="0"/>
              </a:rPr>
              <a:t>Nach dem Behandlungsabschluss erhöhtes Risiko für psychosoziale Probleme </a:t>
            </a:r>
            <a:r>
              <a:rPr lang="de-DE" sz="800" kern="0" dirty="0" smtClean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(von Essen et al. 2000).</a:t>
            </a:r>
          </a:p>
          <a:p>
            <a:pPr marL="392825" indent="-297094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000" dirty="0" smtClean="0">
                <a:solidFill>
                  <a:srgbClr val="4D4D4C"/>
                </a:solidFill>
                <a:latin typeface="Arial" charset="0"/>
                <a:cs typeface="Calibri" panose="020F0502020204030204" pitchFamily="34" charset="0"/>
              </a:rPr>
              <a:t>Gut 4 von 5 Krebspatienten können mittelfristig einem Beruf/Ausbildung nachgehen. </a:t>
            </a:r>
          </a:p>
          <a:p>
            <a:pPr marL="392825" indent="-297094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000" dirty="0" smtClean="0">
                <a:solidFill>
                  <a:srgbClr val="4D4D4C"/>
                </a:solidFill>
                <a:latin typeface="Arial" charset="0"/>
                <a:cs typeface="Calibri" panose="020F0502020204030204" pitchFamily="34" charset="0"/>
              </a:rPr>
              <a:t>berufliche LF wird rund zwei Jahre nach Diagnosestellung von rund 40 % als höchstens mittelmäßig eingeschätzt. </a:t>
            </a:r>
          </a:p>
          <a:p>
            <a:pPr marL="392825" indent="-297094" eaLnBrk="1" hangingPunct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altLang="de-DE" sz="1000" dirty="0" smtClean="0">
                <a:solidFill>
                  <a:srgbClr val="4D4D4C"/>
                </a:solidFill>
                <a:latin typeface="Arial" charset="0"/>
                <a:cs typeface="Calibri" panose="020F0502020204030204" pitchFamily="34" charset="0"/>
              </a:rPr>
              <a:t>Knapp ein Viertel „der Rückkehrer“ fühlt sich bei Rückkehr zur Arbeit unter Druck gesetzt – besonders durch finanzielle Gründe. </a:t>
            </a:r>
          </a:p>
          <a:p>
            <a:pPr>
              <a:spcBef>
                <a:spcPts val="0"/>
              </a:spcBef>
              <a:buClr>
                <a:srgbClr val="0070C0"/>
              </a:buClr>
            </a:pPr>
            <a:endParaRPr lang="de-DE" sz="1000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42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5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7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größte Unzufriedenheit in den Lebensbereichen: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berufliche und finanzielle Situation</a:t>
            </a:r>
            <a:endParaRPr lang="de-DE" sz="14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Kinderwunsch und Familienplanung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67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Tx/>
              <a:buChar char="-"/>
            </a:pPr>
            <a:r>
              <a:rPr lang="de-DE" baseline="0" dirty="0" smtClean="0"/>
              <a:t>Skala von 0-100, auch hier kaum Veränderungen über die Zeit (1 Jahr), damit besteht aus meiner Sicht Handlungsbedarf</a:t>
            </a:r>
          </a:p>
          <a:p>
            <a:pPr marL="178257" indent="-178257">
              <a:buFontTx/>
              <a:buChar char="-"/>
            </a:pPr>
            <a:r>
              <a:rPr lang="de-DE" dirty="0" err="1" smtClean="0"/>
              <a:t>psychologisch</a:t>
            </a:r>
            <a:r>
              <a:rPr lang="de-DE" sz="1200" dirty="0" err="1" smtClean="0"/>
              <a:t>das</a:t>
            </a:r>
            <a:r>
              <a:rPr lang="de-DE" sz="1200" dirty="0" smtClean="0"/>
              <a:t> Gesundheitssystem betreffend (z.B. Erklärung von Untersuchungsergebnissen, Erhalt von Informationen</a:t>
            </a:r>
            <a:r>
              <a:rPr lang="de-DE" sz="1200" baseline="0" dirty="0" smtClean="0"/>
              <a:t> </a:t>
            </a:r>
            <a:r>
              <a:rPr lang="de-DE" sz="1200" dirty="0" smtClean="0"/>
              <a:t>und bezüglich der Thematik und sexuelle Probleme) an.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350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Auf </a:t>
            </a:r>
            <a:r>
              <a:rPr lang="de-DE" dirty="0" err="1" smtClean="0"/>
              <a:t>Itemebene</a:t>
            </a:r>
            <a:r>
              <a:rPr lang="de-DE" dirty="0" smtClean="0"/>
              <a:t>,</a:t>
            </a:r>
            <a:r>
              <a:rPr lang="de-DE" baseline="0" dirty="0" smtClean="0"/>
              <a:t> wo brauchen sie Unterstützung, erhalten sie aber bislang nicht?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UB verringert sich zwar signifikant zu t2, aber ist immer noch hoch v.a. in Bezug auf perspektivische Probleme (Zukunftssorgen)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355-3610-3249-BA24-6662BA814B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7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fest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eingang_9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102100"/>
          </a:xfrm>
          <a:prstGeom prst="rect">
            <a:avLst/>
          </a:prstGeom>
        </p:spPr>
      </p:pic>
      <p:sp>
        <p:nvSpPr>
          <p:cNvPr id="7" name="Rechteck 1"/>
          <p:cNvSpPr/>
          <p:nvPr userDrawn="1"/>
        </p:nvSpPr>
        <p:spPr>
          <a:xfrm>
            <a:off x="-595" y="999675"/>
            <a:ext cx="9146997" cy="1647937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180"/>
              <a:gd name="connsiteY0" fmla="*/ 57150 h 860471"/>
              <a:gd name="connsiteX1" fmla="*/ 9144000 w 9144180"/>
              <a:gd name="connsiteY1" fmla="*/ 0 h 860471"/>
              <a:gd name="connsiteX2" fmla="*/ 9144000 w 9144180"/>
              <a:gd name="connsiteY2" fmla="*/ 73479 h 860471"/>
              <a:gd name="connsiteX3" fmla="*/ 0 w 9144180"/>
              <a:gd name="connsiteY3" fmla="*/ 432708 h 860471"/>
              <a:gd name="connsiteX4" fmla="*/ 0 w 9144180"/>
              <a:gd name="connsiteY4" fmla="*/ 57150 h 860471"/>
              <a:gd name="connsiteX0" fmla="*/ 0 w 9144000"/>
              <a:gd name="connsiteY0" fmla="*/ 57167 h 860488"/>
              <a:gd name="connsiteX1" fmla="*/ 9144000 w 9144000"/>
              <a:gd name="connsiteY1" fmla="*/ 17 h 860488"/>
              <a:gd name="connsiteX2" fmla="*/ 9144000 w 9144000"/>
              <a:gd name="connsiteY2" fmla="*/ 73496 h 860488"/>
              <a:gd name="connsiteX3" fmla="*/ 0 w 9144000"/>
              <a:gd name="connsiteY3" fmla="*/ 432725 h 860488"/>
              <a:gd name="connsiteX4" fmla="*/ 0 w 9144000"/>
              <a:gd name="connsiteY4" fmla="*/ 57167 h 860488"/>
              <a:gd name="connsiteX0" fmla="*/ 0 w 9144000"/>
              <a:gd name="connsiteY0" fmla="*/ 57439 h 860760"/>
              <a:gd name="connsiteX1" fmla="*/ 9144000 w 9144000"/>
              <a:gd name="connsiteY1" fmla="*/ 289 h 860760"/>
              <a:gd name="connsiteX2" fmla="*/ 9144000 w 9144000"/>
              <a:gd name="connsiteY2" fmla="*/ 73768 h 860760"/>
              <a:gd name="connsiteX3" fmla="*/ 0 w 9144000"/>
              <a:gd name="connsiteY3" fmla="*/ 432997 h 860760"/>
              <a:gd name="connsiteX4" fmla="*/ 0 w 9144000"/>
              <a:gd name="connsiteY4" fmla="*/ 57439 h 860760"/>
              <a:gd name="connsiteX0" fmla="*/ 0 w 9150865"/>
              <a:gd name="connsiteY0" fmla="*/ 0 h 3128223"/>
              <a:gd name="connsiteX1" fmla="*/ 9150865 w 9150865"/>
              <a:gd name="connsiteY1" fmla="*/ 2267752 h 3128223"/>
              <a:gd name="connsiteX2" fmla="*/ 9150865 w 9150865"/>
              <a:gd name="connsiteY2" fmla="*/ 2341231 h 3128223"/>
              <a:gd name="connsiteX3" fmla="*/ 6865 w 9150865"/>
              <a:gd name="connsiteY3" fmla="*/ 2700460 h 3128223"/>
              <a:gd name="connsiteX4" fmla="*/ 0 w 9150865"/>
              <a:gd name="connsiteY4" fmla="*/ 0 h 3128223"/>
              <a:gd name="connsiteX0" fmla="*/ 0 w 9150865"/>
              <a:gd name="connsiteY0" fmla="*/ 0 h 3128223"/>
              <a:gd name="connsiteX1" fmla="*/ 9150865 w 9150865"/>
              <a:gd name="connsiteY1" fmla="*/ 2267752 h 3128223"/>
              <a:gd name="connsiteX2" fmla="*/ 9150865 w 9150865"/>
              <a:gd name="connsiteY2" fmla="*/ 2341231 h 3128223"/>
              <a:gd name="connsiteX3" fmla="*/ 6865 w 9150865"/>
              <a:gd name="connsiteY3" fmla="*/ 2700460 h 3128223"/>
              <a:gd name="connsiteX4" fmla="*/ 0 w 9150865"/>
              <a:gd name="connsiteY4" fmla="*/ 0 h 3128223"/>
              <a:gd name="connsiteX0" fmla="*/ 661 w 9144661"/>
              <a:gd name="connsiteY0" fmla="*/ 0 h 2853628"/>
              <a:gd name="connsiteX1" fmla="*/ 9144661 w 9144661"/>
              <a:gd name="connsiteY1" fmla="*/ 1993157 h 2853628"/>
              <a:gd name="connsiteX2" fmla="*/ 9144661 w 9144661"/>
              <a:gd name="connsiteY2" fmla="*/ 2066636 h 2853628"/>
              <a:gd name="connsiteX3" fmla="*/ 661 w 9144661"/>
              <a:gd name="connsiteY3" fmla="*/ 2425865 h 2853628"/>
              <a:gd name="connsiteX4" fmla="*/ 661 w 9144661"/>
              <a:gd name="connsiteY4" fmla="*/ 0 h 2853628"/>
              <a:gd name="connsiteX0" fmla="*/ 661 w 9144661"/>
              <a:gd name="connsiteY0" fmla="*/ 221951 h 3075579"/>
              <a:gd name="connsiteX1" fmla="*/ 9062282 w 9144661"/>
              <a:gd name="connsiteY1" fmla="*/ 46 h 3075579"/>
              <a:gd name="connsiteX2" fmla="*/ 9144661 w 9144661"/>
              <a:gd name="connsiteY2" fmla="*/ 2288587 h 3075579"/>
              <a:gd name="connsiteX3" fmla="*/ 661 w 9144661"/>
              <a:gd name="connsiteY3" fmla="*/ 2647816 h 3075579"/>
              <a:gd name="connsiteX4" fmla="*/ 661 w 9144661"/>
              <a:gd name="connsiteY4" fmla="*/ 221951 h 3075579"/>
              <a:gd name="connsiteX0" fmla="*/ 661 w 9144661"/>
              <a:gd name="connsiteY0" fmla="*/ 221960 h 3075588"/>
              <a:gd name="connsiteX1" fmla="*/ 9062282 w 9144661"/>
              <a:gd name="connsiteY1" fmla="*/ 55 h 3075588"/>
              <a:gd name="connsiteX2" fmla="*/ 9144661 w 9144661"/>
              <a:gd name="connsiteY2" fmla="*/ 2288596 h 3075588"/>
              <a:gd name="connsiteX3" fmla="*/ 661 w 9144661"/>
              <a:gd name="connsiteY3" fmla="*/ 2647825 h 3075588"/>
              <a:gd name="connsiteX4" fmla="*/ 661 w 9144661"/>
              <a:gd name="connsiteY4" fmla="*/ 221960 h 3075588"/>
              <a:gd name="connsiteX0" fmla="*/ 661 w 9144661"/>
              <a:gd name="connsiteY0" fmla="*/ 222011 h 3075639"/>
              <a:gd name="connsiteX1" fmla="*/ 9062282 w 9144661"/>
              <a:gd name="connsiteY1" fmla="*/ 106 h 3075639"/>
              <a:gd name="connsiteX2" fmla="*/ 9144661 w 9144661"/>
              <a:gd name="connsiteY2" fmla="*/ 2288647 h 3075639"/>
              <a:gd name="connsiteX3" fmla="*/ 661 w 9144661"/>
              <a:gd name="connsiteY3" fmla="*/ 2647876 h 3075639"/>
              <a:gd name="connsiteX4" fmla="*/ 661 w 9144661"/>
              <a:gd name="connsiteY4" fmla="*/ 222011 h 3075639"/>
              <a:gd name="connsiteX0" fmla="*/ 661 w 9144661"/>
              <a:gd name="connsiteY0" fmla="*/ 221994 h 3075622"/>
              <a:gd name="connsiteX1" fmla="*/ 9062282 w 9144661"/>
              <a:gd name="connsiteY1" fmla="*/ 89 h 3075622"/>
              <a:gd name="connsiteX2" fmla="*/ 9144661 w 9144661"/>
              <a:gd name="connsiteY2" fmla="*/ 2288630 h 3075622"/>
              <a:gd name="connsiteX3" fmla="*/ 661 w 9144661"/>
              <a:gd name="connsiteY3" fmla="*/ 2647859 h 3075622"/>
              <a:gd name="connsiteX4" fmla="*/ 661 w 9144661"/>
              <a:gd name="connsiteY4" fmla="*/ 221994 h 3075622"/>
              <a:gd name="connsiteX0" fmla="*/ 661 w 9144661"/>
              <a:gd name="connsiteY0" fmla="*/ 221994 h 3075622"/>
              <a:gd name="connsiteX1" fmla="*/ 9062282 w 9144661"/>
              <a:gd name="connsiteY1" fmla="*/ 89 h 3075622"/>
              <a:gd name="connsiteX2" fmla="*/ 9144661 w 9144661"/>
              <a:gd name="connsiteY2" fmla="*/ 2288630 h 3075622"/>
              <a:gd name="connsiteX3" fmla="*/ 661 w 9144661"/>
              <a:gd name="connsiteY3" fmla="*/ 2647859 h 3075622"/>
              <a:gd name="connsiteX4" fmla="*/ 661 w 9144661"/>
              <a:gd name="connsiteY4" fmla="*/ 221994 h 3075622"/>
              <a:gd name="connsiteX0" fmla="*/ 7170 w 9144305"/>
              <a:gd name="connsiteY0" fmla="*/ 76 h 3540191"/>
              <a:gd name="connsiteX1" fmla="*/ 9061926 w 9144305"/>
              <a:gd name="connsiteY1" fmla="*/ 464658 h 3540191"/>
              <a:gd name="connsiteX2" fmla="*/ 9144305 w 9144305"/>
              <a:gd name="connsiteY2" fmla="*/ 2753199 h 3540191"/>
              <a:gd name="connsiteX3" fmla="*/ 305 w 9144305"/>
              <a:gd name="connsiteY3" fmla="*/ 3112428 h 3540191"/>
              <a:gd name="connsiteX4" fmla="*/ 7170 w 9144305"/>
              <a:gd name="connsiteY4" fmla="*/ 76 h 3540191"/>
              <a:gd name="connsiteX0" fmla="*/ 7170 w 9144305"/>
              <a:gd name="connsiteY0" fmla="*/ 2321 h 3542436"/>
              <a:gd name="connsiteX1" fmla="*/ 9137440 w 9144305"/>
              <a:gd name="connsiteY1" fmla="*/ 9245 h 3542436"/>
              <a:gd name="connsiteX2" fmla="*/ 9144305 w 9144305"/>
              <a:gd name="connsiteY2" fmla="*/ 2755444 h 3542436"/>
              <a:gd name="connsiteX3" fmla="*/ 305 w 9144305"/>
              <a:gd name="connsiteY3" fmla="*/ 3114673 h 3542436"/>
              <a:gd name="connsiteX4" fmla="*/ 7170 w 9144305"/>
              <a:gd name="connsiteY4" fmla="*/ 2321 h 3542436"/>
              <a:gd name="connsiteX0" fmla="*/ 7170 w 9144305"/>
              <a:gd name="connsiteY0" fmla="*/ 2322 h 3542437"/>
              <a:gd name="connsiteX1" fmla="*/ 9137440 w 9144305"/>
              <a:gd name="connsiteY1" fmla="*/ 9246 h 3542437"/>
              <a:gd name="connsiteX2" fmla="*/ 9144305 w 9144305"/>
              <a:gd name="connsiteY2" fmla="*/ 2755445 h 3542437"/>
              <a:gd name="connsiteX3" fmla="*/ 305 w 9144305"/>
              <a:gd name="connsiteY3" fmla="*/ 3114674 h 3542437"/>
              <a:gd name="connsiteX4" fmla="*/ 7170 w 9144305"/>
              <a:gd name="connsiteY4" fmla="*/ 2322 h 3542437"/>
              <a:gd name="connsiteX0" fmla="*/ 7170 w 9144305"/>
              <a:gd name="connsiteY0" fmla="*/ 979 h 3541094"/>
              <a:gd name="connsiteX1" fmla="*/ 9137440 w 9144305"/>
              <a:gd name="connsiteY1" fmla="*/ 26210 h 3541094"/>
              <a:gd name="connsiteX2" fmla="*/ 9144305 w 9144305"/>
              <a:gd name="connsiteY2" fmla="*/ 2754102 h 3541094"/>
              <a:gd name="connsiteX3" fmla="*/ 305 w 9144305"/>
              <a:gd name="connsiteY3" fmla="*/ 3113331 h 3541094"/>
              <a:gd name="connsiteX4" fmla="*/ 7170 w 9144305"/>
              <a:gd name="connsiteY4" fmla="*/ 979 h 3541094"/>
              <a:gd name="connsiteX0" fmla="*/ 7170 w 9144305"/>
              <a:gd name="connsiteY0" fmla="*/ 1382 h 3541497"/>
              <a:gd name="connsiteX1" fmla="*/ 9137440 w 9144305"/>
              <a:gd name="connsiteY1" fmla="*/ 17460 h 3541497"/>
              <a:gd name="connsiteX2" fmla="*/ 9144305 w 9144305"/>
              <a:gd name="connsiteY2" fmla="*/ 2754505 h 3541497"/>
              <a:gd name="connsiteX3" fmla="*/ 305 w 9144305"/>
              <a:gd name="connsiteY3" fmla="*/ 3113734 h 3541497"/>
              <a:gd name="connsiteX4" fmla="*/ 7170 w 9144305"/>
              <a:gd name="connsiteY4" fmla="*/ 1382 h 3541497"/>
              <a:gd name="connsiteX0" fmla="*/ 7170 w 9144305"/>
              <a:gd name="connsiteY0" fmla="*/ 1382 h 3541497"/>
              <a:gd name="connsiteX1" fmla="*/ 9137440 w 9144305"/>
              <a:gd name="connsiteY1" fmla="*/ 17460 h 3541497"/>
              <a:gd name="connsiteX2" fmla="*/ 9144305 w 9144305"/>
              <a:gd name="connsiteY2" fmla="*/ 2754505 h 3541497"/>
              <a:gd name="connsiteX3" fmla="*/ 305 w 9144305"/>
              <a:gd name="connsiteY3" fmla="*/ 3113734 h 3541497"/>
              <a:gd name="connsiteX4" fmla="*/ 7170 w 9144305"/>
              <a:gd name="connsiteY4" fmla="*/ 1382 h 3541497"/>
              <a:gd name="connsiteX0" fmla="*/ 7170 w 9144305"/>
              <a:gd name="connsiteY0" fmla="*/ 22243 h 3562358"/>
              <a:gd name="connsiteX1" fmla="*/ 9137440 w 9144305"/>
              <a:gd name="connsiteY1" fmla="*/ 828 h 3562358"/>
              <a:gd name="connsiteX2" fmla="*/ 9144305 w 9144305"/>
              <a:gd name="connsiteY2" fmla="*/ 2775366 h 3562358"/>
              <a:gd name="connsiteX3" fmla="*/ 305 w 9144305"/>
              <a:gd name="connsiteY3" fmla="*/ 3134595 h 3562358"/>
              <a:gd name="connsiteX4" fmla="*/ 7170 w 9144305"/>
              <a:gd name="connsiteY4" fmla="*/ 22243 h 3562358"/>
              <a:gd name="connsiteX0" fmla="*/ 7170 w 9161044"/>
              <a:gd name="connsiteY0" fmla="*/ 5783 h 3545898"/>
              <a:gd name="connsiteX1" fmla="*/ 9160871 w 9161044"/>
              <a:gd name="connsiteY1" fmla="*/ 3113 h 3545898"/>
              <a:gd name="connsiteX2" fmla="*/ 9144305 w 9161044"/>
              <a:gd name="connsiteY2" fmla="*/ 2758906 h 3545898"/>
              <a:gd name="connsiteX3" fmla="*/ 305 w 9161044"/>
              <a:gd name="connsiteY3" fmla="*/ 3118135 h 3545898"/>
              <a:gd name="connsiteX4" fmla="*/ 7170 w 9161044"/>
              <a:gd name="connsiteY4" fmla="*/ 5783 h 3545898"/>
              <a:gd name="connsiteX0" fmla="*/ 7170 w 9144305"/>
              <a:gd name="connsiteY0" fmla="*/ 1384 h 3541499"/>
              <a:gd name="connsiteX1" fmla="*/ 9006225 w 9144305"/>
              <a:gd name="connsiteY1" fmla="*/ 17460 h 3541499"/>
              <a:gd name="connsiteX2" fmla="*/ 9144305 w 9144305"/>
              <a:gd name="connsiteY2" fmla="*/ 2754507 h 3541499"/>
              <a:gd name="connsiteX3" fmla="*/ 305 w 9144305"/>
              <a:gd name="connsiteY3" fmla="*/ 3113736 h 3541499"/>
              <a:gd name="connsiteX4" fmla="*/ 7170 w 9144305"/>
              <a:gd name="connsiteY4" fmla="*/ 1384 h 3541499"/>
              <a:gd name="connsiteX0" fmla="*/ 7170 w 9144305"/>
              <a:gd name="connsiteY0" fmla="*/ 5781 h 3545896"/>
              <a:gd name="connsiteX1" fmla="*/ 9137440 w 9144305"/>
              <a:gd name="connsiteY1" fmla="*/ 3112 h 3545896"/>
              <a:gd name="connsiteX2" fmla="*/ 9144305 w 9144305"/>
              <a:gd name="connsiteY2" fmla="*/ 2758904 h 3545896"/>
              <a:gd name="connsiteX3" fmla="*/ 305 w 9144305"/>
              <a:gd name="connsiteY3" fmla="*/ 3118133 h 3545896"/>
              <a:gd name="connsiteX4" fmla="*/ 7170 w 9144305"/>
              <a:gd name="connsiteY4" fmla="*/ 5781 h 3545896"/>
              <a:gd name="connsiteX0" fmla="*/ 7170 w 9156403"/>
              <a:gd name="connsiteY0" fmla="*/ 5781 h 3545896"/>
              <a:gd name="connsiteX1" fmla="*/ 9156185 w 9156403"/>
              <a:gd name="connsiteY1" fmla="*/ 3112 h 3545896"/>
              <a:gd name="connsiteX2" fmla="*/ 9144305 w 9156403"/>
              <a:gd name="connsiteY2" fmla="*/ 2758904 h 3545896"/>
              <a:gd name="connsiteX3" fmla="*/ 305 w 9156403"/>
              <a:gd name="connsiteY3" fmla="*/ 3118133 h 3545896"/>
              <a:gd name="connsiteX4" fmla="*/ 7170 w 9156403"/>
              <a:gd name="connsiteY4" fmla="*/ 5781 h 3545896"/>
              <a:gd name="connsiteX0" fmla="*/ 7170 w 9144305"/>
              <a:gd name="connsiteY0" fmla="*/ 5781 h 3545896"/>
              <a:gd name="connsiteX1" fmla="*/ 9109323 w 9144305"/>
              <a:gd name="connsiteY1" fmla="*/ 3112 h 3545896"/>
              <a:gd name="connsiteX2" fmla="*/ 9144305 w 9144305"/>
              <a:gd name="connsiteY2" fmla="*/ 2758904 h 3545896"/>
              <a:gd name="connsiteX3" fmla="*/ 305 w 9144305"/>
              <a:gd name="connsiteY3" fmla="*/ 3118133 h 3545896"/>
              <a:gd name="connsiteX4" fmla="*/ 7170 w 9144305"/>
              <a:gd name="connsiteY4" fmla="*/ 5781 h 3545896"/>
              <a:gd name="connsiteX0" fmla="*/ 7170 w 9144305"/>
              <a:gd name="connsiteY0" fmla="*/ 2526 h 3542641"/>
              <a:gd name="connsiteX1" fmla="*/ 9141073 w 9144305"/>
              <a:gd name="connsiteY1" fmla="*/ 8324 h 3542641"/>
              <a:gd name="connsiteX2" fmla="*/ 9144305 w 9144305"/>
              <a:gd name="connsiteY2" fmla="*/ 2755649 h 3542641"/>
              <a:gd name="connsiteX3" fmla="*/ 305 w 9144305"/>
              <a:gd name="connsiteY3" fmla="*/ 3114878 h 3542641"/>
              <a:gd name="connsiteX4" fmla="*/ 7170 w 9144305"/>
              <a:gd name="connsiteY4" fmla="*/ 2526 h 3542641"/>
              <a:gd name="connsiteX0" fmla="*/ 7170 w 9144305"/>
              <a:gd name="connsiteY0" fmla="*/ 1506 h 3541621"/>
              <a:gd name="connsiteX1" fmla="*/ 9137898 w 9144305"/>
              <a:gd name="connsiteY1" fmla="*/ 15771 h 3541621"/>
              <a:gd name="connsiteX2" fmla="*/ 9144305 w 9144305"/>
              <a:gd name="connsiteY2" fmla="*/ 2754629 h 3541621"/>
              <a:gd name="connsiteX3" fmla="*/ 305 w 9144305"/>
              <a:gd name="connsiteY3" fmla="*/ 3113858 h 3541621"/>
              <a:gd name="connsiteX4" fmla="*/ 7170 w 9144305"/>
              <a:gd name="connsiteY4" fmla="*/ 1506 h 3541621"/>
              <a:gd name="connsiteX0" fmla="*/ 7170 w 9144305"/>
              <a:gd name="connsiteY0" fmla="*/ 5781 h 3545896"/>
              <a:gd name="connsiteX1" fmla="*/ 9137898 w 9144305"/>
              <a:gd name="connsiteY1" fmla="*/ 3112 h 3545896"/>
              <a:gd name="connsiteX2" fmla="*/ 9144305 w 9144305"/>
              <a:gd name="connsiteY2" fmla="*/ 2758904 h 3545896"/>
              <a:gd name="connsiteX3" fmla="*/ 305 w 9144305"/>
              <a:gd name="connsiteY3" fmla="*/ 3118133 h 3545896"/>
              <a:gd name="connsiteX4" fmla="*/ 7170 w 9144305"/>
              <a:gd name="connsiteY4" fmla="*/ 5781 h 3545896"/>
              <a:gd name="connsiteX0" fmla="*/ 7170 w 9150916"/>
              <a:gd name="connsiteY0" fmla="*/ 5781 h 3545896"/>
              <a:gd name="connsiteX1" fmla="*/ 9150598 w 9150916"/>
              <a:gd name="connsiteY1" fmla="*/ 3112 h 3545896"/>
              <a:gd name="connsiteX2" fmla="*/ 9144305 w 9150916"/>
              <a:gd name="connsiteY2" fmla="*/ 2758904 h 3545896"/>
              <a:gd name="connsiteX3" fmla="*/ 305 w 9150916"/>
              <a:gd name="connsiteY3" fmla="*/ 3118133 h 3545896"/>
              <a:gd name="connsiteX4" fmla="*/ 7170 w 9150916"/>
              <a:gd name="connsiteY4" fmla="*/ 5781 h 3545896"/>
              <a:gd name="connsiteX0" fmla="*/ 1233 w 9151205"/>
              <a:gd name="connsiteY0" fmla="*/ 1671011 h 3542796"/>
              <a:gd name="connsiteX1" fmla="*/ 9150887 w 9151205"/>
              <a:gd name="connsiteY1" fmla="*/ 12 h 3542796"/>
              <a:gd name="connsiteX2" fmla="*/ 9144594 w 9151205"/>
              <a:gd name="connsiteY2" fmla="*/ 2755804 h 3542796"/>
              <a:gd name="connsiteX3" fmla="*/ 594 w 9151205"/>
              <a:gd name="connsiteY3" fmla="*/ 3115033 h 3542796"/>
              <a:gd name="connsiteX4" fmla="*/ 1233 w 9151205"/>
              <a:gd name="connsiteY4" fmla="*/ 1671011 h 3542796"/>
              <a:gd name="connsiteX0" fmla="*/ 1233 w 9151205"/>
              <a:gd name="connsiteY0" fmla="*/ 44597 h 1916382"/>
              <a:gd name="connsiteX1" fmla="*/ 9150887 w 9151205"/>
              <a:gd name="connsiteY1" fmla="*/ 427 h 1916382"/>
              <a:gd name="connsiteX2" fmla="*/ 9144594 w 9151205"/>
              <a:gd name="connsiteY2" fmla="*/ 1129390 h 1916382"/>
              <a:gd name="connsiteX3" fmla="*/ 594 w 9151205"/>
              <a:gd name="connsiteY3" fmla="*/ 1488619 h 1916382"/>
              <a:gd name="connsiteX4" fmla="*/ 1233 w 9151205"/>
              <a:gd name="connsiteY4" fmla="*/ 44597 h 1916382"/>
              <a:gd name="connsiteX0" fmla="*/ 1233 w 9151205"/>
              <a:gd name="connsiteY0" fmla="*/ 315166 h 2186951"/>
              <a:gd name="connsiteX1" fmla="*/ 9150887 w 9151205"/>
              <a:gd name="connsiteY1" fmla="*/ 62 h 2186951"/>
              <a:gd name="connsiteX2" fmla="*/ 9144594 w 9151205"/>
              <a:gd name="connsiteY2" fmla="*/ 1399959 h 2186951"/>
              <a:gd name="connsiteX3" fmla="*/ 594 w 9151205"/>
              <a:gd name="connsiteY3" fmla="*/ 1759188 h 2186951"/>
              <a:gd name="connsiteX4" fmla="*/ 1233 w 9151205"/>
              <a:gd name="connsiteY4" fmla="*/ 315166 h 2186951"/>
              <a:gd name="connsiteX0" fmla="*/ 1233 w 9151205"/>
              <a:gd name="connsiteY0" fmla="*/ 3898 h 2191770"/>
              <a:gd name="connsiteX1" fmla="*/ 9150887 w 9151205"/>
              <a:gd name="connsiteY1" fmla="*/ 4881 h 2191770"/>
              <a:gd name="connsiteX2" fmla="*/ 9144594 w 9151205"/>
              <a:gd name="connsiteY2" fmla="*/ 1404778 h 2191770"/>
              <a:gd name="connsiteX3" fmla="*/ 594 w 9151205"/>
              <a:gd name="connsiteY3" fmla="*/ 1764007 h 2191770"/>
              <a:gd name="connsiteX4" fmla="*/ 1233 w 9151205"/>
              <a:gd name="connsiteY4" fmla="*/ 3898 h 2191770"/>
              <a:gd name="connsiteX0" fmla="*/ 1233 w 9144594"/>
              <a:gd name="connsiteY0" fmla="*/ 9377 h 2197249"/>
              <a:gd name="connsiteX1" fmla="*/ 8836562 w 9144594"/>
              <a:gd name="connsiteY1" fmla="*/ 1894 h 2197249"/>
              <a:gd name="connsiteX2" fmla="*/ 9144594 w 9144594"/>
              <a:gd name="connsiteY2" fmla="*/ 1410257 h 2197249"/>
              <a:gd name="connsiteX3" fmla="*/ 594 w 9144594"/>
              <a:gd name="connsiteY3" fmla="*/ 1769486 h 2197249"/>
              <a:gd name="connsiteX4" fmla="*/ 1233 w 9144594"/>
              <a:gd name="connsiteY4" fmla="*/ 9377 h 2197249"/>
              <a:gd name="connsiteX0" fmla="*/ 1233 w 9144633"/>
              <a:gd name="connsiteY0" fmla="*/ 9377 h 2197249"/>
              <a:gd name="connsiteX1" fmla="*/ 8836562 w 9144633"/>
              <a:gd name="connsiteY1" fmla="*/ 1894 h 2197249"/>
              <a:gd name="connsiteX2" fmla="*/ 9144594 w 9144633"/>
              <a:gd name="connsiteY2" fmla="*/ 1410257 h 2197249"/>
              <a:gd name="connsiteX3" fmla="*/ 594 w 9144633"/>
              <a:gd name="connsiteY3" fmla="*/ 1769486 h 2197249"/>
              <a:gd name="connsiteX4" fmla="*/ 1233 w 9144633"/>
              <a:gd name="connsiteY4" fmla="*/ 9377 h 2197249"/>
              <a:gd name="connsiteX0" fmla="*/ 1233 w 9146133"/>
              <a:gd name="connsiteY0" fmla="*/ 9377 h 2197249"/>
              <a:gd name="connsiteX1" fmla="*/ 9141362 w 9146133"/>
              <a:gd name="connsiteY1" fmla="*/ 1895 h 2197249"/>
              <a:gd name="connsiteX2" fmla="*/ 9144594 w 9146133"/>
              <a:gd name="connsiteY2" fmla="*/ 1410257 h 2197249"/>
              <a:gd name="connsiteX3" fmla="*/ 594 w 9146133"/>
              <a:gd name="connsiteY3" fmla="*/ 1769486 h 2197249"/>
              <a:gd name="connsiteX4" fmla="*/ 1233 w 9146133"/>
              <a:gd name="connsiteY4" fmla="*/ 9377 h 2197249"/>
              <a:gd name="connsiteX0" fmla="*/ 1233 w 9145708"/>
              <a:gd name="connsiteY0" fmla="*/ 13088 h 2200960"/>
              <a:gd name="connsiteX1" fmla="*/ 9138187 w 9145708"/>
              <a:gd name="connsiteY1" fmla="*/ 1372 h 2200960"/>
              <a:gd name="connsiteX2" fmla="*/ 9144594 w 9145708"/>
              <a:gd name="connsiteY2" fmla="*/ 1413968 h 2200960"/>
              <a:gd name="connsiteX3" fmla="*/ 594 w 9145708"/>
              <a:gd name="connsiteY3" fmla="*/ 1773197 h 2200960"/>
              <a:gd name="connsiteX4" fmla="*/ 1233 w 9145708"/>
              <a:gd name="connsiteY4" fmla="*/ 13088 h 2200960"/>
              <a:gd name="connsiteX0" fmla="*/ 1233 w 9146133"/>
              <a:gd name="connsiteY0" fmla="*/ 9377 h 2197249"/>
              <a:gd name="connsiteX1" fmla="*/ 9141362 w 9146133"/>
              <a:gd name="connsiteY1" fmla="*/ 1894 h 2197249"/>
              <a:gd name="connsiteX2" fmla="*/ 9144594 w 9146133"/>
              <a:gd name="connsiteY2" fmla="*/ 1410257 h 2197249"/>
              <a:gd name="connsiteX3" fmla="*/ 594 w 9146133"/>
              <a:gd name="connsiteY3" fmla="*/ 1769486 h 2197249"/>
              <a:gd name="connsiteX4" fmla="*/ 1233 w 9146133"/>
              <a:gd name="connsiteY4" fmla="*/ 9377 h 2197249"/>
              <a:gd name="connsiteX0" fmla="*/ 1233 w 9157550"/>
              <a:gd name="connsiteY0" fmla="*/ 9377 h 2197249"/>
              <a:gd name="connsiteX1" fmla="*/ 9157237 w 9157550"/>
              <a:gd name="connsiteY1" fmla="*/ 1895 h 2197249"/>
              <a:gd name="connsiteX2" fmla="*/ 9144594 w 9157550"/>
              <a:gd name="connsiteY2" fmla="*/ 1410257 h 2197249"/>
              <a:gd name="connsiteX3" fmla="*/ 594 w 9157550"/>
              <a:gd name="connsiteY3" fmla="*/ 1769486 h 2197249"/>
              <a:gd name="connsiteX4" fmla="*/ 1233 w 9157550"/>
              <a:gd name="connsiteY4" fmla="*/ 9377 h 2197249"/>
              <a:gd name="connsiteX0" fmla="*/ 1233 w 9146997"/>
              <a:gd name="connsiteY0" fmla="*/ 9377 h 2197249"/>
              <a:gd name="connsiteX1" fmla="*/ 9144537 w 9146997"/>
              <a:gd name="connsiteY1" fmla="*/ 1895 h 2197249"/>
              <a:gd name="connsiteX2" fmla="*/ 9144594 w 9146997"/>
              <a:gd name="connsiteY2" fmla="*/ 1410257 h 2197249"/>
              <a:gd name="connsiteX3" fmla="*/ 594 w 9146997"/>
              <a:gd name="connsiteY3" fmla="*/ 1769486 h 2197249"/>
              <a:gd name="connsiteX4" fmla="*/ 1233 w 9146997"/>
              <a:gd name="connsiteY4" fmla="*/ 9377 h 219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997" h="2197249">
                <a:moveTo>
                  <a:pt x="1233" y="9377"/>
                </a:moveTo>
                <a:cubicBezTo>
                  <a:pt x="10499" y="3027"/>
                  <a:pt x="9142208" y="-3246"/>
                  <a:pt x="9144537" y="1895"/>
                </a:cubicBezTo>
                <a:cubicBezTo>
                  <a:pt x="9146825" y="1981"/>
                  <a:pt x="9148656" y="1417724"/>
                  <a:pt x="9144594" y="1410257"/>
                </a:cubicBezTo>
                <a:cubicBezTo>
                  <a:pt x="5043401" y="2711099"/>
                  <a:pt x="1162644" y="2077008"/>
                  <a:pt x="594" y="1769486"/>
                </a:cubicBezTo>
                <a:cubicBezTo>
                  <a:pt x="-1694" y="869333"/>
                  <a:pt x="3521" y="-5785"/>
                  <a:pt x="1233" y="9377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0" y="2039032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1447800"/>
            <a:ext cx="7515860" cy="7848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 kern="1200" spc="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klein</a:t>
            </a: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811162"/>
            <a:ext cx="7515860" cy="503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3500" spc="20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GROSS</a:t>
            </a:r>
          </a:p>
        </p:txBody>
      </p:sp>
    </p:spTree>
    <p:extLst>
      <p:ext uri="{BB962C8B-B14F-4D97-AF65-F5344CB8AC3E}">
        <p14:creationId xmlns:p14="http://schemas.microsoft.com/office/powerpoint/2010/main" val="125093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6045000" y="954553"/>
            <a:ext cx="2773762" cy="39561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3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95785" y="1054688"/>
            <a:ext cx="2474687" cy="3030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500" b="1" i="0" smtClean="0">
                <a:solidFill>
                  <a:srgbClr val="0088C9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Überschrift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50" y="960779"/>
            <a:ext cx="5480250" cy="3707329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95785" y="1368219"/>
            <a:ext cx="2474687" cy="329989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3"/>
              </a:buBlip>
              <a:defRPr lang="de-DE" sz="1500" b="0" smtClean="0">
                <a:latin typeface="+mn-lt"/>
              </a:defRPr>
            </a:lvl1pPr>
            <a:lvl2pPr marL="396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612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Hier Text eingeben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endParaRPr lang="de-DE" noProof="0" dirty="0" smtClean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379359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45000" y="960778"/>
            <a:ext cx="2773762" cy="30187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t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50" y="960779"/>
            <a:ext cx="5480250" cy="368673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255220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1 Bild +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40666" y="960778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6040666" y="2403537"/>
            <a:ext cx="2778097" cy="3117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500" b="1" i="0" smtClean="0">
                <a:solidFill>
                  <a:srgbClr val="0088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Titel Bildunterschrift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50" y="960779"/>
            <a:ext cx="5480250" cy="370046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40666" y="2725726"/>
            <a:ext cx="2778097" cy="193551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3"/>
              </a:buBlip>
              <a:defRPr lang="de-DE" sz="1500" b="0" smtClean="0">
                <a:latin typeface="+mn-lt"/>
              </a:defRPr>
            </a:lvl1pPr>
            <a:lvl2pPr marL="396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612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Hier Text eingeben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endParaRPr lang="de-DE" noProof="0" dirty="0" smtClean="0"/>
          </a:p>
        </p:txBody>
      </p:sp>
      <p:sp>
        <p:nvSpPr>
          <p:cNvPr id="1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264878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40666" y="960778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50" y="960779"/>
            <a:ext cx="5480250" cy="368673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22"/>
          </p:nvPr>
        </p:nvSpPr>
        <p:spPr>
          <a:xfrm>
            <a:off x="6040665" y="2486852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292410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er groß + klein +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40666" y="960778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6040666" y="2403537"/>
            <a:ext cx="2778097" cy="3117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500" b="1" i="0" smtClean="0">
                <a:solidFill>
                  <a:srgbClr val="0088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 Bildunterschrift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40666" y="2725727"/>
            <a:ext cx="2778097" cy="194238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2"/>
              </a:buBlip>
              <a:defRPr lang="de-DE" sz="1500" b="0" smtClean="0">
                <a:latin typeface="+mn-lt"/>
              </a:defRPr>
            </a:lvl1pPr>
            <a:lvl2pPr marL="396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612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endParaRPr lang="de-DE" dirty="0" smtClean="0"/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61750" y="960778"/>
            <a:ext cx="5480250" cy="3707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68182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kacheln +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040666" y="960778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6106886" y="2403537"/>
            <a:ext cx="2711876" cy="31172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500" b="1" i="0" smtClean="0">
                <a:solidFill>
                  <a:srgbClr val="0088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Titel Bildunterschrift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106886" y="2725726"/>
            <a:ext cx="2711876" cy="20008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2"/>
              </a:buBlip>
              <a:defRPr lang="de-DE" sz="1500" b="0" smtClean="0">
                <a:latin typeface="+mn-lt"/>
              </a:defRPr>
            </a:lvl1pPr>
            <a:lvl2pPr marL="396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2pPr>
            <a:lvl3pPr marL="612000" indent="-2160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endParaRPr lang="de-DE" dirty="0" smtClean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6"/>
          </p:nvPr>
        </p:nvSpPr>
        <p:spPr>
          <a:xfrm>
            <a:off x="361751" y="962633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201208" y="962633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61751" y="2495633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201208" y="2495633"/>
            <a:ext cx="2778097" cy="134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21695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83942"/>
          </a:xfrm>
          <a:custGeom>
            <a:avLst/>
            <a:gdLst>
              <a:gd name="connsiteX0" fmla="*/ 0 w 9144000"/>
              <a:gd name="connsiteY0" fmla="*/ 0 h 4927600"/>
              <a:gd name="connsiteX1" fmla="*/ 9144000 w 9144000"/>
              <a:gd name="connsiteY1" fmla="*/ 0 h 4927600"/>
              <a:gd name="connsiteX2" fmla="*/ 9144000 w 9144000"/>
              <a:gd name="connsiteY2" fmla="*/ 4927600 h 4927600"/>
              <a:gd name="connsiteX3" fmla="*/ 0 w 9144000"/>
              <a:gd name="connsiteY3" fmla="*/ 4927600 h 4927600"/>
              <a:gd name="connsiteX4" fmla="*/ 0 w 9144000"/>
              <a:gd name="connsiteY4" fmla="*/ 0 h 4927600"/>
              <a:gd name="connsiteX0" fmla="*/ 0 w 9144000"/>
              <a:gd name="connsiteY0" fmla="*/ 0 h 4943929"/>
              <a:gd name="connsiteX1" fmla="*/ 9144000 w 9144000"/>
              <a:gd name="connsiteY1" fmla="*/ 0 h 4943929"/>
              <a:gd name="connsiteX2" fmla="*/ 9144000 w 9144000"/>
              <a:gd name="connsiteY2" fmla="*/ 4927600 h 4943929"/>
              <a:gd name="connsiteX3" fmla="*/ 0 w 9144000"/>
              <a:gd name="connsiteY3" fmla="*/ 4943929 h 4943929"/>
              <a:gd name="connsiteX4" fmla="*/ 0 w 9144000"/>
              <a:gd name="connsiteY4" fmla="*/ 0 h 4943929"/>
              <a:gd name="connsiteX0" fmla="*/ 0 w 9144000"/>
              <a:gd name="connsiteY0" fmla="*/ 0 h 5504560"/>
              <a:gd name="connsiteX1" fmla="*/ 9144000 w 9144000"/>
              <a:gd name="connsiteY1" fmla="*/ 0 h 5504560"/>
              <a:gd name="connsiteX2" fmla="*/ 9144000 w 9144000"/>
              <a:gd name="connsiteY2" fmla="*/ 4927600 h 5504560"/>
              <a:gd name="connsiteX3" fmla="*/ 0 w 9144000"/>
              <a:gd name="connsiteY3" fmla="*/ 4943929 h 5504560"/>
              <a:gd name="connsiteX4" fmla="*/ 0 w 9144000"/>
              <a:gd name="connsiteY4" fmla="*/ 0 h 5504560"/>
              <a:gd name="connsiteX0" fmla="*/ 0 w 9144000"/>
              <a:gd name="connsiteY0" fmla="*/ 0 h 5659950"/>
              <a:gd name="connsiteX1" fmla="*/ 9144000 w 9144000"/>
              <a:gd name="connsiteY1" fmla="*/ 0 h 5659950"/>
              <a:gd name="connsiteX2" fmla="*/ 9144000 w 9144000"/>
              <a:gd name="connsiteY2" fmla="*/ 4927600 h 5659950"/>
              <a:gd name="connsiteX3" fmla="*/ 0 w 9144000"/>
              <a:gd name="connsiteY3" fmla="*/ 4943929 h 5659950"/>
              <a:gd name="connsiteX4" fmla="*/ 0 w 9144000"/>
              <a:gd name="connsiteY4" fmla="*/ 0 h 5659950"/>
              <a:gd name="connsiteX0" fmla="*/ 0 w 9144000"/>
              <a:gd name="connsiteY0" fmla="*/ 0 h 5665080"/>
              <a:gd name="connsiteX1" fmla="*/ 9144000 w 9144000"/>
              <a:gd name="connsiteY1" fmla="*/ 0 h 5665080"/>
              <a:gd name="connsiteX2" fmla="*/ 9144000 w 9144000"/>
              <a:gd name="connsiteY2" fmla="*/ 4927600 h 5665080"/>
              <a:gd name="connsiteX3" fmla="*/ 0 w 9144000"/>
              <a:gd name="connsiteY3" fmla="*/ 4952093 h 5665080"/>
              <a:gd name="connsiteX4" fmla="*/ 0 w 9144000"/>
              <a:gd name="connsiteY4" fmla="*/ 0 h 5665080"/>
              <a:gd name="connsiteX0" fmla="*/ 0 w 9144000"/>
              <a:gd name="connsiteY0" fmla="*/ 0 h 5564854"/>
              <a:gd name="connsiteX1" fmla="*/ 9144000 w 9144000"/>
              <a:gd name="connsiteY1" fmla="*/ 0 h 5564854"/>
              <a:gd name="connsiteX2" fmla="*/ 9144000 w 9144000"/>
              <a:gd name="connsiteY2" fmla="*/ 4927600 h 5564854"/>
              <a:gd name="connsiteX3" fmla="*/ 0 w 9144000"/>
              <a:gd name="connsiteY3" fmla="*/ 4952093 h 5564854"/>
              <a:gd name="connsiteX4" fmla="*/ 0 w 9144000"/>
              <a:gd name="connsiteY4" fmla="*/ 0 h 5564854"/>
              <a:gd name="connsiteX0" fmla="*/ 0 w 9144000"/>
              <a:gd name="connsiteY0" fmla="*/ 0 h 5583202"/>
              <a:gd name="connsiteX1" fmla="*/ 9144000 w 9144000"/>
              <a:gd name="connsiteY1" fmla="*/ 0 h 5583202"/>
              <a:gd name="connsiteX2" fmla="*/ 9144000 w 9144000"/>
              <a:gd name="connsiteY2" fmla="*/ 4927600 h 5583202"/>
              <a:gd name="connsiteX3" fmla="*/ 0 w 9144000"/>
              <a:gd name="connsiteY3" fmla="*/ 4952093 h 5583202"/>
              <a:gd name="connsiteX4" fmla="*/ 0 w 9144000"/>
              <a:gd name="connsiteY4" fmla="*/ 0 h 5583202"/>
              <a:gd name="connsiteX0" fmla="*/ 0 w 9144000"/>
              <a:gd name="connsiteY0" fmla="*/ 0 h 5588534"/>
              <a:gd name="connsiteX1" fmla="*/ 9144000 w 9144000"/>
              <a:gd name="connsiteY1" fmla="*/ 0 h 5588534"/>
              <a:gd name="connsiteX2" fmla="*/ 9144000 w 9144000"/>
              <a:gd name="connsiteY2" fmla="*/ 4927600 h 5588534"/>
              <a:gd name="connsiteX3" fmla="*/ 0 w 9144000"/>
              <a:gd name="connsiteY3" fmla="*/ 4952093 h 5588534"/>
              <a:gd name="connsiteX4" fmla="*/ 0 w 9144000"/>
              <a:gd name="connsiteY4" fmla="*/ 0 h 5588534"/>
              <a:gd name="connsiteX0" fmla="*/ 0 w 9144000"/>
              <a:gd name="connsiteY0" fmla="*/ 0 h 5575094"/>
              <a:gd name="connsiteX1" fmla="*/ 9144000 w 9144000"/>
              <a:gd name="connsiteY1" fmla="*/ 0 h 5575094"/>
              <a:gd name="connsiteX2" fmla="*/ 9144000 w 9144000"/>
              <a:gd name="connsiteY2" fmla="*/ 4927600 h 5575094"/>
              <a:gd name="connsiteX3" fmla="*/ 0 w 9144000"/>
              <a:gd name="connsiteY3" fmla="*/ 4952093 h 5575094"/>
              <a:gd name="connsiteX4" fmla="*/ 0 w 9144000"/>
              <a:gd name="connsiteY4" fmla="*/ 0 h 5575094"/>
              <a:gd name="connsiteX0" fmla="*/ 0 w 9144000"/>
              <a:gd name="connsiteY0" fmla="*/ 0 h 5579847"/>
              <a:gd name="connsiteX1" fmla="*/ 9144000 w 9144000"/>
              <a:gd name="connsiteY1" fmla="*/ 0 h 5579847"/>
              <a:gd name="connsiteX2" fmla="*/ 9144000 w 9144000"/>
              <a:gd name="connsiteY2" fmla="*/ 4927600 h 5579847"/>
              <a:gd name="connsiteX3" fmla="*/ 0 w 9144000"/>
              <a:gd name="connsiteY3" fmla="*/ 4960257 h 5579847"/>
              <a:gd name="connsiteX4" fmla="*/ 0 w 9144000"/>
              <a:gd name="connsiteY4" fmla="*/ 0 h 5579847"/>
              <a:gd name="connsiteX0" fmla="*/ 0 w 9144000"/>
              <a:gd name="connsiteY0" fmla="*/ 0 h 5576486"/>
              <a:gd name="connsiteX1" fmla="*/ 9144000 w 9144000"/>
              <a:gd name="connsiteY1" fmla="*/ 0 h 5576486"/>
              <a:gd name="connsiteX2" fmla="*/ 9144000 w 9144000"/>
              <a:gd name="connsiteY2" fmla="*/ 4927600 h 5576486"/>
              <a:gd name="connsiteX3" fmla="*/ 0 w 9144000"/>
              <a:gd name="connsiteY3" fmla="*/ 4960257 h 5576486"/>
              <a:gd name="connsiteX4" fmla="*/ 0 w 9144000"/>
              <a:gd name="connsiteY4" fmla="*/ 0 h 5576486"/>
              <a:gd name="connsiteX0" fmla="*/ 0 w 9144000"/>
              <a:gd name="connsiteY0" fmla="*/ 0 h 5581257"/>
              <a:gd name="connsiteX1" fmla="*/ 9144000 w 9144000"/>
              <a:gd name="connsiteY1" fmla="*/ 0 h 5581257"/>
              <a:gd name="connsiteX2" fmla="*/ 9144000 w 9144000"/>
              <a:gd name="connsiteY2" fmla="*/ 4927600 h 5581257"/>
              <a:gd name="connsiteX3" fmla="*/ 0 w 9144000"/>
              <a:gd name="connsiteY3" fmla="*/ 4968421 h 5581257"/>
              <a:gd name="connsiteX4" fmla="*/ 0 w 9144000"/>
              <a:gd name="connsiteY4" fmla="*/ 0 h 5581257"/>
              <a:gd name="connsiteX0" fmla="*/ 0 w 9144000"/>
              <a:gd name="connsiteY0" fmla="*/ 0 h 5578589"/>
              <a:gd name="connsiteX1" fmla="*/ 9144000 w 9144000"/>
              <a:gd name="connsiteY1" fmla="*/ 0 h 5578589"/>
              <a:gd name="connsiteX2" fmla="*/ 9144000 w 9144000"/>
              <a:gd name="connsiteY2" fmla="*/ 4927600 h 5578589"/>
              <a:gd name="connsiteX3" fmla="*/ 0 w 9144000"/>
              <a:gd name="connsiteY3" fmla="*/ 4968421 h 5578589"/>
              <a:gd name="connsiteX4" fmla="*/ 0 w 9144000"/>
              <a:gd name="connsiteY4" fmla="*/ 0 h 55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8589">
                <a:moveTo>
                  <a:pt x="0" y="0"/>
                </a:moveTo>
                <a:lnTo>
                  <a:pt x="9144000" y="0"/>
                </a:lnTo>
                <a:lnTo>
                  <a:pt x="9144000" y="4927600"/>
                </a:lnTo>
                <a:cubicBezTo>
                  <a:pt x="7165522" y="5594350"/>
                  <a:pt x="2525486" y="5959020"/>
                  <a:pt x="0" y="4968421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2000" i="1">
                <a:solidFill>
                  <a:srgbClr val="008AC9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Rechteck 1"/>
          <p:cNvSpPr/>
          <p:nvPr userDrawn="1"/>
        </p:nvSpPr>
        <p:spPr>
          <a:xfrm>
            <a:off x="0" y="3680052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93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o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nnenhof+komplett_9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19685"/>
          <a:stretch/>
        </p:blipFill>
        <p:spPr>
          <a:xfrm>
            <a:off x="0" y="0"/>
            <a:ext cx="9144000" cy="4320000"/>
          </a:xfrm>
          <a:prstGeom prst="rect">
            <a:avLst/>
          </a:prstGeom>
        </p:spPr>
      </p:pic>
      <p:grpSp>
        <p:nvGrpSpPr>
          <p:cNvPr id="9" name="Gruppieren 4"/>
          <p:cNvGrpSpPr/>
          <p:nvPr userDrawn="1"/>
        </p:nvGrpSpPr>
        <p:grpSpPr>
          <a:xfrm>
            <a:off x="0" y="3680050"/>
            <a:ext cx="9144000" cy="1463448"/>
            <a:chOff x="0" y="4906735"/>
            <a:chExt cx="9144000" cy="1951265"/>
          </a:xfrm>
        </p:grpSpPr>
        <p:sp>
          <p:nvSpPr>
            <p:cNvPr id="10" name="Rechteck 2"/>
            <p:cNvSpPr/>
            <p:nvPr userDrawn="1"/>
          </p:nvSpPr>
          <p:spPr>
            <a:xfrm>
              <a:off x="0" y="4955722"/>
              <a:ext cx="9144000" cy="1902278"/>
            </a:xfrm>
            <a:custGeom>
              <a:avLst/>
              <a:gdLst>
                <a:gd name="connsiteX0" fmla="*/ 0 w 9144000"/>
                <a:gd name="connsiteY0" fmla="*/ 0 h 1755321"/>
                <a:gd name="connsiteX1" fmla="*/ 9144000 w 9144000"/>
                <a:gd name="connsiteY1" fmla="*/ 0 h 1755321"/>
                <a:gd name="connsiteX2" fmla="*/ 9144000 w 9144000"/>
                <a:gd name="connsiteY2" fmla="*/ 1755321 h 1755321"/>
                <a:gd name="connsiteX3" fmla="*/ 0 w 9144000"/>
                <a:gd name="connsiteY3" fmla="*/ 1755321 h 1755321"/>
                <a:gd name="connsiteX4" fmla="*/ 0 w 9144000"/>
                <a:gd name="connsiteY4" fmla="*/ 0 h 1755321"/>
                <a:gd name="connsiteX0" fmla="*/ 0 w 9144000"/>
                <a:gd name="connsiteY0" fmla="*/ 0 h 1755321"/>
                <a:gd name="connsiteX1" fmla="*/ 9144000 w 9144000"/>
                <a:gd name="connsiteY1" fmla="*/ 0 h 1755321"/>
                <a:gd name="connsiteX2" fmla="*/ 9144000 w 9144000"/>
                <a:gd name="connsiteY2" fmla="*/ 1755321 h 1755321"/>
                <a:gd name="connsiteX3" fmla="*/ 0 w 9144000"/>
                <a:gd name="connsiteY3" fmla="*/ 1755321 h 1755321"/>
                <a:gd name="connsiteX4" fmla="*/ 0 w 9144000"/>
                <a:gd name="connsiteY4" fmla="*/ 0 h 1755321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902278">
                  <a:moveTo>
                    <a:pt x="0" y="146957"/>
                  </a:moveTo>
                  <a:cubicBezTo>
                    <a:pt x="3880758" y="1306285"/>
                    <a:pt x="7826829" y="375557"/>
                    <a:pt x="9144000" y="0"/>
                  </a:cubicBezTo>
                  <a:lnTo>
                    <a:pt x="9144000" y="1902278"/>
                  </a:lnTo>
                  <a:lnTo>
                    <a:pt x="0" y="1902278"/>
                  </a:lnTo>
                  <a:lnTo>
                    <a:pt x="0" y="14695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"/>
            <p:cNvSpPr/>
            <p:nvPr userDrawn="1"/>
          </p:nvSpPr>
          <p:spPr>
            <a:xfrm>
              <a:off x="0" y="4906735"/>
              <a:ext cx="9144000" cy="860471"/>
            </a:xfrm>
            <a:custGeom>
              <a:avLst/>
              <a:gdLst>
                <a:gd name="connsiteX0" fmla="*/ 0 w 9144000"/>
                <a:gd name="connsiteY0" fmla="*/ 0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0 h 440872"/>
                <a:gd name="connsiteX0" fmla="*/ 0 w 9144000"/>
                <a:gd name="connsiteY0" fmla="*/ 81643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81643 h 440872"/>
                <a:gd name="connsiteX0" fmla="*/ 0 w 9144000"/>
                <a:gd name="connsiteY0" fmla="*/ 57150 h 416379"/>
                <a:gd name="connsiteX1" fmla="*/ 9144000 w 9144000"/>
                <a:gd name="connsiteY1" fmla="*/ 0 h 416379"/>
                <a:gd name="connsiteX2" fmla="*/ 9144000 w 9144000"/>
                <a:gd name="connsiteY2" fmla="*/ 416379 h 416379"/>
                <a:gd name="connsiteX3" fmla="*/ 0 w 9144000"/>
                <a:gd name="connsiteY3" fmla="*/ 416379 h 416379"/>
                <a:gd name="connsiteX4" fmla="*/ 0 w 9144000"/>
                <a:gd name="connsiteY4" fmla="*/ 57150 h 416379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416379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57150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719006"/>
                <a:gd name="connsiteX1" fmla="*/ 9144000 w 9144000"/>
                <a:gd name="connsiteY1" fmla="*/ 0 h 719006"/>
                <a:gd name="connsiteX2" fmla="*/ 9144000 w 9144000"/>
                <a:gd name="connsiteY2" fmla="*/ 57150 h 719006"/>
                <a:gd name="connsiteX3" fmla="*/ 0 w 9144000"/>
                <a:gd name="connsiteY3" fmla="*/ 432708 h 719006"/>
                <a:gd name="connsiteX4" fmla="*/ 0 w 9144000"/>
                <a:gd name="connsiteY4" fmla="*/ 57150 h 719006"/>
                <a:gd name="connsiteX0" fmla="*/ 0 w 9144000"/>
                <a:gd name="connsiteY0" fmla="*/ 57150 h 854641"/>
                <a:gd name="connsiteX1" fmla="*/ 9144000 w 9144000"/>
                <a:gd name="connsiteY1" fmla="*/ 0 h 854641"/>
                <a:gd name="connsiteX2" fmla="*/ 9144000 w 9144000"/>
                <a:gd name="connsiteY2" fmla="*/ 57150 h 854641"/>
                <a:gd name="connsiteX3" fmla="*/ 0 w 9144000"/>
                <a:gd name="connsiteY3" fmla="*/ 432708 h 854641"/>
                <a:gd name="connsiteX4" fmla="*/ 0 w 9144000"/>
                <a:gd name="connsiteY4" fmla="*/ 57150 h 854641"/>
                <a:gd name="connsiteX0" fmla="*/ 0 w 9144000"/>
                <a:gd name="connsiteY0" fmla="*/ 57150 h 863761"/>
                <a:gd name="connsiteX1" fmla="*/ 9144000 w 9144000"/>
                <a:gd name="connsiteY1" fmla="*/ 0 h 863761"/>
                <a:gd name="connsiteX2" fmla="*/ 9144000 w 9144000"/>
                <a:gd name="connsiteY2" fmla="*/ 73479 h 863761"/>
                <a:gd name="connsiteX3" fmla="*/ 0 w 9144000"/>
                <a:gd name="connsiteY3" fmla="*/ 432708 h 863761"/>
                <a:gd name="connsiteX4" fmla="*/ 0 w 9144000"/>
                <a:gd name="connsiteY4" fmla="*/ 57150 h 86376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60471">
                  <a:moveTo>
                    <a:pt x="0" y="57150"/>
                  </a:moveTo>
                  <a:cubicBezTo>
                    <a:pt x="2933699" y="1066801"/>
                    <a:pt x="7116536" y="672193"/>
                    <a:pt x="9144000" y="0"/>
                  </a:cubicBezTo>
                  <a:lnTo>
                    <a:pt x="9144000" y="73479"/>
                  </a:lnTo>
                  <a:cubicBezTo>
                    <a:pt x="5042807" y="1374321"/>
                    <a:pt x="1162050" y="740230"/>
                    <a:pt x="0" y="432708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Rechteck 1"/>
          <p:cNvSpPr/>
          <p:nvPr userDrawn="1"/>
        </p:nvSpPr>
        <p:spPr>
          <a:xfrm>
            <a:off x="0" y="3681533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8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Bo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kantin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b="-138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uppieren 4"/>
          <p:cNvGrpSpPr/>
          <p:nvPr userDrawn="1"/>
        </p:nvGrpSpPr>
        <p:grpSpPr>
          <a:xfrm>
            <a:off x="0" y="3680050"/>
            <a:ext cx="9144000" cy="1463448"/>
            <a:chOff x="0" y="4906735"/>
            <a:chExt cx="9144000" cy="1951265"/>
          </a:xfrm>
        </p:grpSpPr>
        <p:sp>
          <p:nvSpPr>
            <p:cNvPr id="3" name="Rechteck 2"/>
            <p:cNvSpPr/>
            <p:nvPr userDrawn="1"/>
          </p:nvSpPr>
          <p:spPr>
            <a:xfrm>
              <a:off x="0" y="4955722"/>
              <a:ext cx="9144000" cy="1902278"/>
            </a:xfrm>
            <a:custGeom>
              <a:avLst/>
              <a:gdLst>
                <a:gd name="connsiteX0" fmla="*/ 0 w 9144000"/>
                <a:gd name="connsiteY0" fmla="*/ 0 h 1755321"/>
                <a:gd name="connsiteX1" fmla="*/ 9144000 w 9144000"/>
                <a:gd name="connsiteY1" fmla="*/ 0 h 1755321"/>
                <a:gd name="connsiteX2" fmla="*/ 9144000 w 9144000"/>
                <a:gd name="connsiteY2" fmla="*/ 1755321 h 1755321"/>
                <a:gd name="connsiteX3" fmla="*/ 0 w 9144000"/>
                <a:gd name="connsiteY3" fmla="*/ 1755321 h 1755321"/>
                <a:gd name="connsiteX4" fmla="*/ 0 w 9144000"/>
                <a:gd name="connsiteY4" fmla="*/ 0 h 1755321"/>
                <a:gd name="connsiteX0" fmla="*/ 0 w 9144000"/>
                <a:gd name="connsiteY0" fmla="*/ 0 h 1755321"/>
                <a:gd name="connsiteX1" fmla="*/ 9144000 w 9144000"/>
                <a:gd name="connsiteY1" fmla="*/ 0 h 1755321"/>
                <a:gd name="connsiteX2" fmla="*/ 9144000 w 9144000"/>
                <a:gd name="connsiteY2" fmla="*/ 1755321 h 1755321"/>
                <a:gd name="connsiteX3" fmla="*/ 0 w 9144000"/>
                <a:gd name="connsiteY3" fmla="*/ 1755321 h 1755321"/>
                <a:gd name="connsiteX4" fmla="*/ 0 w 9144000"/>
                <a:gd name="connsiteY4" fmla="*/ 0 h 1755321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  <a:gd name="connsiteX0" fmla="*/ 0 w 9144000"/>
                <a:gd name="connsiteY0" fmla="*/ 146957 h 1902278"/>
                <a:gd name="connsiteX1" fmla="*/ 9144000 w 9144000"/>
                <a:gd name="connsiteY1" fmla="*/ 0 h 1902278"/>
                <a:gd name="connsiteX2" fmla="*/ 9144000 w 9144000"/>
                <a:gd name="connsiteY2" fmla="*/ 1902278 h 1902278"/>
                <a:gd name="connsiteX3" fmla="*/ 0 w 9144000"/>
                <a:gd name="connsiteY3" fmla="*/ 1902278 h 1902278"/>
                <a:gd name="connsiteX4" fmla="*/ 0 w 9144000"/>
                <a:gd name="connsiteY4" fmla="*/ 146957 h 190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902278">
                  <a:moveTo>
                    <a:pt x="0" y="146957"/>
                  </a:moveTo>
                  <a:cubicBezTo>
                    <a:pt x="3880758" y="1306285"/>
                    <a:pt x="7826829" y="375557"/>
                    <a:pt x="9144000" y="0"/>
                  </a:cubicBezTo>
                  <a:lnTo>
                    <a:pt x="9144000" y="1902278"/>
                  </a:lnTo>
                  <a:lnTo>
                    <a:pt x="0" y="1902278"/>
                  </a:lnTo>
                  <a:lnTo>
                    <a:pt x="0" y="14695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1"/>
            <p:cNvSpPr/>
            <p:nvPr userDrawn="1"/>
          </p:nvSpPr>
          <p:spPr>
            <a:xfrm>
              <a:off x="0" y="4906735"/>
              <a:ext cx="9144000" cy="860471"/>
            </a:xfrm>
            <a:custGeom>
              <a:avLst/>
              <a:gdLst>
                <a:gd name="connsiteX0" fmla="*/ 0 w 9144000"/>
                <a:gd name="connsiteY0" fmla="*/ 0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0 h 440872"/>
                <a:gd name="connsiteX0" fmla="*/ 0 w 9144000"/>
                <a:gd name="connsiteY0" fmla="*/ 81643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81643 h 440872"/>
                <a:gd name="connsiteX0" fmla="*/ 0 w 9144000"/>
                <a:gd name="connsiteY0" fmla="*/ 57150 h 416379"/>
                <a:gd name="connsiteX1" fmla="*/ 9144000 w 9144000"/>
                <a:gd name="connsiteY1" fmla="*/ 0 h 416379"/>
                <a:gd name="connsiteX2" fmla="*/ 9144000 w 9144000"/>
                <a:gd name="connsiteY2" fmla="*/ 416379 h 416379"/>
                <a:gd name="connsiteX3" fmla="*/ 0 w 9144000"/>
                <a:gd name="connsiteY3" fmla="*/ 416379 h 416379"/>
                <a:gd name="connsiteX4" fmla="*/ 0 w 9144000"/>
                <a:gd name="connsiteY4" fmla="*/ 57150 h 416379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416379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57150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719006"/>
                <a:gd name="connsiteX1" fmla="*/ 9144000 w 9144000"/>
                <a:gd name="connsiteY1" fmla="*/ 0 h 719006"/>
                <a:gd name="connsiteX2" fmla="*/ 9144000 w 9144000"/>
                <a:gd name="connsiteY2" fmla="*/ 57150 h 719006"/>
                <a:gd name="connsiteX3" fmla="*/ 0 w 9144000"/>
                <a:gd name="connsiteY3" fmla="*/ 432708 h 719006"/>
                <a:gd name="connsiteX4" fmla="*/ 0 w 9144000"/>
                <a:gd name="connsiteY4" fmla="*/ 57150 h 719006"/>
                <a:gd name="connsiteX0" fmla="*/ 0 w 9144000"/>
                <a:gd name="connsiteY0" fmla="*/ 57150 h 854641"/>
                <a:gd name="connsiteX1" fmla="*/ 9144000 w 9144000"/>
                <a:gd name="connsiteY1" fmla="*/ 0 h 854641"/>
                <a:gd name="connsiteX2" fmla="*/ 9144000 w 9144000"/>
                <a:gd name="connsiteY2" fmla="*/ 57150 h 854641"/>
                <a:gd name="connsiteX3" fmla="*/ 0 w 9144000"/>
                <a:gd name="connsiteY3" fmla="*/ 432708 h 854641"/>
                <a:gd name="connsiteX4" fmla="*/ 0 w 9144000"/>
                <a:gd name="connsiteY4" fmla="*/ 57150 h 854641"/>
                <a:gd name="connsiteX0" fmla="*/ 0 w 9144000"/>
                <a:gd name="connsiteY0" fmla="*/ 57150 h 863761"/>
                <a:gd name="connsiteX1" fmla="*/ 9144000 w 9144000"/>
                <a:gd name="connsiteY1" fmla="*/ 0 h 863761"/>
                <a:gd name="connsiteX2" fmla="*/ 9144000 w 9144000"/>
                <a:gd name="connsiteY2" fmla="*/ 73479 h 863761"/>
                <a:gd name="connsiteX3" fmla="*/ 0 w 9144000"/>
                <a:gd name="connsiteY3" fmla="*/ 432708 h 863761"/>
                <a:gd name="connsiteX4" fmla="*/ 0 w 9144000"/>
                <a:gd name="connsiteY4" fmla="*/ 57150 h 86376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60471">
                  <a:moveTo>
                    <a:pt x="0" y="57150"/>
                  </a:moveTo>
                  <a:cubicBezTo>
                    <a:pt x="2933699" y="1066801"/>
                    <a:pt x="7116536" y="672193"/>
                    <a:pt x="9144000" y="0"/>
                  </a:cubicBezTo>
                  <a:lnTo>
                    <a:pt x="9144000" y="73479"/>
                  </a:lnTo>
                  <a:cubicBezTo>
                    <a:pt x="5042807" y="1374321"/>
                    <a:pt x="1162050" y="740230"/>
                    <a:pt x="0" y="432708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1"/>
          <p:cNvSpPr/>
          <p:nvPr userDrawn="1"/>
        </p:nvSpPr>
        <p:spPr>
          <a:xfrm>
            <a:off x="0" y="3681533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68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 (im Master bearbeiten!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/>
          <p:cNvGraphicFramePr/>
          <p:nvPr userDrawn="1">
            <p:extLst>
              <p:ext uri="{D42A27DB-BD31-4B8C-83A1-F6EECF244321}">
                <p14:modId xmlns:p14="http://schemas.microsoft.com/office/powerpoint/2010/main" val="2241504951"/>
              </p:ext>
            </p:extLst>
          </p:nvPr>
        </p:nvGraphicFramePr>
        <p:xfrm>
          <a:off x="263612" y="92700"/>
          <a:ext cx="8448389" cy="329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9270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auch zweizeilig möglich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ariab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0" y="2075770"/>
            <a:ext cx="9144000" cy="3067730"/>
          </a:xfrm>
          <a:custGeom>
            <a:avLst/>
            <a:gdLst>
              <a:gd name="connsiteX0" fmla="*/ 0 w 9144000"/>
              <a:gd name="connsiteY0" fmla="*/ 0 h 4163786"/>
              <a:gd name="connsiteX1" fmla="*/ 9144000 w 9144000"/>
              <a:gd name="connsiteY1" fmla="*/ 0 h 4163786"/>
              <a:gd name="connsiteX2" fmla="*/ 9144000 w 9144000"/>
              <a:gd name="connsiteY2" fmla="*/ 4163786 h 4163786"/>
              <a:gd name="connsiteX3" fmla="*/ 0 w 9144000"/>
              <a:gd name="connsiteY3" fmla="*/ 4163786 h 4163786"/>
              <a:gd name="connsiteX4" fmla="*/ 0 w 9144000"/>
              <a:gd name="connsiteY4" fmla="*/ 0 h 4163786"/>
              <a:gd name="connsiteX0" fmla="*/ 0 w 9144000"/>
              <a:gd name="connsiteY0" fmla="*/ 81643 h 4163786"/>
              <a:gd name="connsiteX1" fmla="*/ 9144000 w 9144000"/>
              <a:gd name="connsiteY1" fmla="*/ 0 h 4163786"/>
              <a:gd name="connsiteX2" fmla="*/ 9144000 w 9144000"/>
              <a:gd name="connsiteY2" fmla="*/ 4163786 h 4163786"/>
              <a:gd name="connsiteX3" fmla="*/ 0 w 9144000"/>
              <a:gd name="connsiteY3" fmla="*/ 4163786 h 4163786"/>
              <a:gd name="connsiteX4" fmla="*/ 0 w 9144000"/>
              <a:gd name="connsiteY4" fmla="*/ 81643 h 4163786"/>
              <a:gd name="connsiteX0" fmla="*/ 0 w 9144000"/>
              <a:gd name="connsiteY0" fmla="*/ 81643 h 4163786"/>
              <a:gd name="connsiteX1" fmla="*/ 9144000 w 9144000"/>
              <a:gd name="connsiteY1" fmla="*/ 0 h 4163786"/>
              <a:gd name="connsiteX2" fmla="*/ 9144000 w 9144000"/>
              <a:gd name="connsiteY2" fmla="*/ 4163786 h 4163786"/>
              <a:gd name="connsiteX3" fmla="*/ 0 w 9144000"/>
              <a:gd name="connsiteY3" fmla="*/ 4163786 h 4163786"/>
              <a:gd name="connsiteX4" fmla="*/ 0 w 9144000"/>
              <a:gd name="connsiteY4" fmla="*/ 81643 h 4163786"/>
              <a:gd name="connsiteX0" fmla="*/ 0 w 9144000"/>
              <a:gd name="connsiteY0" fmla="*/ 57150 h 4139293"/>
              <a:gd name="connsiteX1" fmla="*/ 9144000 w 9144000"/>
              <a:gd name="connsiteY1" fmla="*/ 0 h 4139293"/>
              <a:gd name="connsiteX2" fmla="*/ 9144000 w 9144000"/>
              <a:gd name="connsiteY2" fmla="*/ 4139293 h 4139293"/>
              <a:gd name="connsiteX3" fmla="*/ 0 w 9144000"/>
              <a:gd name="connsiteY3" fmla="*/ 4139293 h 4139293"/>
              <a:gd name="connsiteX4" fmla="*/ 0 w 9144000"/>
              <a:gd name="connsiteY4" fmla="*/ 57150 h 4139293"/>
              <a:gd name="connsiteX0" fmla="*/ 0 w 9144000"/>
              <a:gd name="connsiteY0" fmla="*/ 57150 h 4139293"/>
              <a:gd name="connsiteX1" fmla="*/ 9144000 w 9144000"/>
              <a:gd name="connsiteY1" fmla="*/ 0 h 4139293"/>
              <a:gd name="connsiteX2" fmla="*/ 9144000 w 9144000"/>
              <a:gd name="connsiteY2" fmla="*/ 4139293 h 4139293"/>
              <a:gd name="connsiteX3" fmla="*/ 0 w 9144000"/>
              <a:gd name="connsiteY3" fmla="*/ 4139293 h 4139293"/>
              <a:gd name="connsiteX4" fmla="*/ 0 w 9144000"/>
              <a:gd name="connsiteY4" fmla="*/ 57150 h 4139293"/>
              <a:gd name="connsiteX0" fmla="*/ 0 w 9144000"/>
              <a:gd name="connsiteY0" fmla="*/ 57150 h 4139293"/>
              <a:gd name="connsiteX1" fmla="*/ 9144000 w 9144000"/>
              <a:gd name="connsiteY1" fmla="*/ 0 h 4139293"/>
              <a:gd name="connsiteX2" fmla="*/ 9144000 w 9144000"/>
              <a:gd name="connsiteY2" fmla="*/ 4139293 h 4139293"/>
              <a:gd name="connsiteX3" fmla="*/ 0 w 9144000"/>
              <a:gd name="connsiteY3" fmla="*/ 4139293 h 4139293"/>
              <a:gd name="connsiteX4" fmla="*/ 0 w 9144000"/>
              <a:gd name="connsiteY4" fmla="*/ 57150 h 4139293"/>
              <a:gd name="connsiteX0" fmla="*/ 0 w 9144000"/>
              <a:gd name="connsiteY0" fmla="*/ 57150 h 4139293"/>
              <a:gd name="connsiteX1" fmla="*/ 9144000 w 9144000"/>
              <a:gd name="connsiteY1" fmla="*/ 0 h 4139293"/>
              <a:gd name="connsiteX2" fmla="*/ 9144000 w 9144000"/>
              <a:gd name="connsiteY2" fmla="*/ 4139293 h 4139293"/>
              <a:gd name="connsiteX3" fmla="*/ 0 w 9144000"/>
              <a:gd name="connsiteY3" fmla="*/ 4139293 h 4139293"/>
              <a:gd name="connsiteX4" fmla="*/ 0 w 9144000"/>
              <a:gd name="connsiteY4" fmla="*/ 57150 h 4139293"/>
              <a:gd name="connsiteX0" fmla="*/ 0 w 9144000"/>
              <a:gd name="connsiteY0" fmla="*/ 391886 h 4139293"/>
              <a:gd name="connsiteX1" fmla="*/ 9144000 w 9144000"/>
              <a:gd name="connsiteY1" fmla="*/ 0 h 4139293"/>
              <a:gd name="connsiteX2" fmla="*/ 9144000 w 9144000"/>
              <a:gd name="connsiteY2" fmla="*/ 4139293 h 4139293"/>
              <a:gd name="connsiteX3" fmla="*/ 0 w 9144000"/>
              <a:gd name="connsiteY3" fmla="*/ 4139293 h 4139293"/>
              <a:gd name="connsiteX4" fmla="*/ 0 w 9144000"/>
              <a:gd name="connsiteY4" fmla="*/ 391886 h 4139293"/>
              <a:gd name="connsiteX0" fmla="*/ 0 w 9144000"/>
              <a:gd name="connsiteY0" fmla="*/ 334736 h 4082143"/>
              <a:gd name="connsiteX1" fmla="*/ 9144000 w 9144000"/>
              <a:gd name="connsiteY1" fmla="*/ 0 h 4082143"/>
              <a:gd name="connsiteX2" fmla="*/ 9144000 w 9144000"/>
              <a:gd name="connsiteY2" fmla="*/ 4082143 h 4082143"/>
              <a:gd name="connsiteX3" fmla="*/ 0 w 9144000"/>
              <a:gd name="connsiteY3" fmla="*/ 4082143 h 4082143"/>
              <a:gd name="connsiteX4" fmla="*/ 0 w 9144000"/>
              <a:gd name="connsiteY4" fmla="*/ 334736 h 4082143"/>
              <a:gd name="connsiteX0" fmla="*/ 0 w 9144000"/>
              <a:gd name="connsiteY0" fmla="*/ 334736 h 4082143"/>
              <a:gd name="connsiteX1" fmla="*/ 9144000 w 9144000"/>
              <a:gd name="connsiteY1" fmla="*/ 0 h 4082143"/>
              <a:gd name="connsiteX2" fmla="*/ 9144000 w 9144000"/>
              <a:gd name="connsiteY2" fmla="*/ 4082143 h 4082143"/>
              <a:gd name="connsiteX3" fmla="*/ 0 w 9144000"/>
              <a:gd name="connsiteY3" fmla="*/ 4082143 h 4082143"/>
              <a:gd name="connsiteX4" fmla="*/ 0 w 9144000"/>
              <a:gd name="connsiteY4" fmla="*/ 334736 h 4082143"/>
              <a:gd name="connsiteX0" fmla="*/ 0 w 9144000"/>
              <a:gd name="connsiteY0" fmla="*/ 334736 h 4082143"/>
              <a:gd name="connsiteX1" fmla="*/ 9144000 w 9144000"/>
              <a:gd name="connsiteY1" fmla="*/ 0 h 4082143"/>
              <a:gd name="connsiteX2" fmla="*/ 9144000 w 9144000"/>
              <a:gd name="connsiteY2" fmla="*/ 4082143 h 4082143"/>
              <a:gd name="connsiteX3" fmla="*/ 0 w 9144000"/>
              <a:gd name="connsiteY3" fmla="*/ 4082143 h 4082143"/>
              <a:gd name="connsiteX4" fmla="*/ 0 w 9144000"/>
              <a:gd name="connsiteY4" fmla="*/ 334736 h 4082143"/>
              <a:gd name="connsiteX0" fmla="*/ 0 w 9144000"/>
              <a:gd name="connsiteY0" fmla="*/ 334736 h 4082143"/>
              <a:gd name="connsiteX1" fmla="*/ 9144000 w 9144000"/>
              <a:gd name="connsiteY1" fmla="*/ 0 h 4082143"/>
              <a:gd name="connsiteX2" fmla="*/ 9144000 w 9144000"/>
              <a:gd name="connsiteY2" fmla="*/ 4082143 h 4082143"/>
              <a:gd name="connsiteX3" fmla="*/ 0 w 9144000"/>
              <a:gd name="connsiteY3" fmla="*/ 4082143 h 4082143"/>
              <a:gd name="connsiteX4" fmla="*/ 0 w 9144000"/>
              <a:gd name="connsiteY4" fmla="*/ 334736 h 4082143"/>
              <a:gd name="connsiteX0" fmla="*/ 0 w 9144000"/>
              <a:gd name="connsiteY0" fmla="*/ 342900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42900 h 4090307"/>
              <a:gd name="connsiteX0" fmla="*/ 0 w 9144000"/>
              <a:gd name="connsiteY0" fmla="*/ 342900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42900 h 409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090307">
                <a:moveTo>
                  <a:pt x="0" y="342900"/>
                </a:moveTo>
                <a:cubicBezTo>
                  <a:pt x="1251856" y="772885"/>
                  <a:pt x="5361215" y="1211036"/>
                  <a:pt x="9144000" y="0"/>
                </a:cubicBezTo>
                <a:lnTo>
                  <a:pt x="9144000" y="4090307"/>
                </a:lnTo>
                <a:lnTo>
                  <a:pt x="0" y="4090307"/>
                </a:lnTo>
                <a:lnTo>
                  <a:pt x="0" y="34290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i="1" smtClean="0">
                <a:latin typeface="Futura Lt BT" panose="020B0402020204020303" pitchFamily="34" charset="0"/>
              </a:rPr>
              <a:t>Bild durch Klicken auf Symbol hinzufügen</a:t>
            </a:r>
            <a:endParaRPr lang="de-DE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811162"/>
            <a:ext cx="7515860" cy="503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3500" spc="20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GROSS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1447800"/>
            <a:ext cx="7515860" cy="7848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 kern="1200" spc="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klein</a:t>
            </a:r>
          </a:p>
        </p:txBody>
      </p:sp>
      <p:sp>
        <p:nvSpPr>
          <p:cNvPr id="10" name="Rechteck 1"/>
          <p:cNvSpPr/>
          <p:nvPr userDrawn="1"/>
        </p:nvSpPr>
        <p:spPr>
          <a:xfrm>
            <a:off x="0" y="2039032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1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 (im Master bearbeiten!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Diagramm 1"/>
          <p:cNvGraphicFramePr/>
          <p:nvPr userDrawn="1">
            <p:extLst>
              <p:ext uri="{D42A27DB-BD31-4B8C-83A1-F6EECF244321}">
                <p14:modId xmlns:p14="http://schemas.microsoft.com/office/powerpoint/2010/main" val="1630779421"/>
              </p:ext>
            </p:extLst>
          </p:nvPr>
        </p:nvGraphicFramePr>
        <p:xfrm>
          <a:off x="776138" y="1467880"/>
          <a:ext cx="3756453" cy="254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/>
          <p:nvPr userDrawn="1">
            <p:extLst>
              <p:ext uri="{D42A27DB-BD31-4B8C-83A1-F6EECF244321}">
                <p14:modId xmlns:p14="http://schemas.microsoft.com/office/powerpoint/2010/main" val="2311643583"/>
              </p:ext>
            </p:extLst>
          </p:nvPr>
        </p:nvGraphicFramePr>
        <p:xfrm>
          <a:off x="4532592" y="1467882"/>
          <a:ext cx="3113903" cy="254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 userDrawn="1"/>
        </p:nvSpPr>
        <p:spPr>
          <a:xfrm>
            <a:off x="1991462" y="2366320"/>
            <a:ext cx="132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aseline="0" dirty="0" smtClean="0">
                <a:solidFill>
                  <a:srgbClr val="243357"/>
                </a:solidFill>
                <a:latin typeface="+mn-lt"/>
              </a:rPr>
              <a:t>Text</a:t>
            </a:r>
            <a:r>
              <a:rPr lang="de-DE" baseline="0" dirty="0" smtClean="0">
                <a:latin typeface="+mn-lt"/>
              </a:rPr>
              <a:t> für Grafik</a:t>
            </a:r>
            <a:endParaRPr lang="de-DE" baseline="0" dirty="0">
              <a:latin typeface="+mn-lt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426641" y="2366320"/>
            <a:ext cx="132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aseline="0" dirty="0" smtClean="0">
                <a:solidFill>
                  <a:srgbClr val="008AC9"/>
                </a:solidFill>
                <a:latin typeface="+mn-lt"/>
              </a:rPr>
              <a:t>Text für Grafik</a:t>
            </a:r>
            <a:endParaRPr lang="de-DE" baseline="0" dirty="0">
              <a:solidFill>
                <a:srgbClr val="008AC9"/>
              </a:solidFill>
              <a:latin typeface="+mn-lt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9270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Überschrift</a:t>
            </a:r>
          </a:p>
          <a:p>
            <a:pPr lvl="0"/>
            <a:r>
              <a:rPr lang="de-DE" dirty="0" smtClean="0"/>
              <a:t>auch zweizeilig möglich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mit Kontak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/>
          <p:cNvSpPr/>
          <p:nvPr userDrawn="1"/>
        </p:nvSpPr>
        <p:spPr>
          <a:xfrm>
            <a:off x="0" y="2816676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834886"/>
            <a:ext cx="7642866" cy="652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280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smtClean="0"/>
              <a:t>z.B.: Vielen Dank für Ihre Aufmerksamkeit!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0000" y="1496476"/>
            <a:ext cx="3296444" cy="14242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Kontakt erste Spalte</a:t>
            </a:r>
          </a:p>
          <a:p>
            <a:pPr lvl="0"/>
            <a:r>
              <a:rPr lang="de-DE" dirty="0" smtClean="0"/>
              <a:t>0341 97109</a:t>
            </a:r>
          </a:p>
          <a:p>
            <a:pPr lvl="0"/>
            <a:r>
              <a:rPr lang="de-DE" dirty="0" smtClean="0"/>
              <a:t>name@medizin.uni-leipzig.de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www.uniklinik-leipzig.de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457700" y="1496476"/>
            <a:ext cx="4085166" cy="14242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Kontakt zweite Spalte</a:t>
            </a:r>
          </a:p>
          <a:p>
            <a:pPr lvl="0"/>
            <a:r>
              <a:rPr lang="de-DE" dirty="0" smtClean="0"/>
              <a:t>0341 97109</a:t>
            </a:r>
          </a:p>
          <a:p>
            <a:pPr lvl="0"/>
            <a:r>
              <a:rPr lang="de-DE" dirty="0" smtClean="0"/>
              <a:t>name@medizin.uni-leipzig.de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www.uniklinik-leipzig.de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1" y="2853418"/>
            <a:ext cx="9144785" cy="2290082"/>
          </a:xfrm>
          <a:custGeom>
            <a:avLst/>
            <a:gdLst>
              <a:gd name="connsiteX0" fmla="*/ 0 w 9144000"/>
              <a:gd name="connsiteY0" fmla="*/ 0 h 3094264"/>
              <a:gd name="connsiteX1" fmla="*/ 9144000 w 9144000"/>
              <a:gd name="connsiteY1" fmla="*/ 0 h 3094264"/>
              <a:gd name="connsiteX2" fmla="*/ 9144000 w 9144000"/>
              <a:gd name="connsiteY2" fmla="*/ 3094264 h 3094264"/>
              <a:gd name="connsiteX3" fmla="*/ 0 w 9144000"/>
              <a:gd name="connsiteY3" fmla="*/ 3094264 h 3094264"/>
              <a:gd name="connsiteX4" fmla="*/ 0 w 9144000"/>
              <a:gd name="connsiteY4" fmla="*/ 0 h 3094264"/>
              <a:gd name="connsiteX0" fmla="*/ 0 w 9144000"/>
              <a:gd name="connsiteY0" fmla="*/ 40822 h 3094264"/>
              <a:gd name="connsiteX1" fmla="*/ 9144000 w 9144000"/>
              <a:gd name="connsiteY1" fmla="*/ 0 h 3094264"/>
              <a:gd name="connsiteX2" fmla="*/ 9144000 w 9144000"/>
              <a:gd name="connsiteY2" fmla="*/ 3094264 h 3094264"/>
              <a:gd name="connsiteX3" fmla="*/ 0 w 9144000"/>
              <a:gd name="connsiteY3" fmla="*/ 3094264 h 3094264"/>
              <a:gd name="connsiteX4" fmla="*/ 0 w 9144000"/>
              <a:gd name="connsiteY4" fmla="*/ 40822 h 3094264"/>
              <a:gd name="connsiteX0" fmla="*/ 0 w 9144000"/>
              <a:gd name="connsiteY0" fmla="*/ 383722 h 3094264"/>
              <a:gd name="connsiteX1" fmla="*/ 9144000 w 9144000"/>
              <a:gd name="connsiteY1" fmla="*/ 0 h 3094264"/>
              <a:gd name="connsiteX2" fmla="*/ 9144000 w 9144000"/>
              <a:gd name="connsiteY2" fmla="*/ 3094264 h 3094264"/>
              <a:gd name="connsiteX3" fmla="*/ 0 w 9144000"/>
              <a:gd name="connsiteY3" fmla="*/ 3094264 h 3094264"/>
              <a:gd name="connsiteX4" fmla="*/ 0 w 9144000"/>
              <a:gd name="connsiteY4" fmla="*/ 383722 h 3094264"/>
              <a:gd name="connsiteX0" fmla="*/ 0 w 9144000"/>
              <a:gd name="connsiteY0" fmla="*/ 334736 h 3045278"/>
              <a:gd name="connsiteX1" fmla="*/ 9144000 w 9144000"/>
              <a:gd name="connsiteY1" fmla="*/ 0 h 3045278"/>
              <a:gd name="connsiteX2" fmla="*/ 9144000 w 9144000"/>
              <a:gd name="connsiteY2" fmla="*/ 3045278 h 3045278"/>
              <a:gd name="connsiteX3" fmla="*/ 0 w 9144000"/>
              <a:gd name="connsiteY3" fmla="*/ 3045278 h 3045278"/>
              <a:gd name="connsiteX4" fmla="*/ 0 w 9144000"/>
              <a:gd name="connsiteY4" fmla="*/ 334736 h 3045278"/>
              <a:gd name="connsiteX0" fmla="*/ 0 w 9144000"/>
              <a:gd name="connsiteY0" fmla="*/ 334736 h 3045278"/>
              <a:gd name="connsiteX1" fmla="*/ 9144000 w 9144000"/>
              <a:gd name="connsiteY1" fmla="*/ 0 h 3045278"/>
              <a:gd name="connsiteX2" fmla="*/ 9144000 w 9144000"/>
              <a:gd name="connsiteY2" fmla="*/ 3045278 h 3045278"/>
              <a:gd name="connsiteX3" fmla="*/ 0 w 9144000"/>
              <a:gd name="connsiteY3" fmla="*/ 3045278 h 3045278"/>
              <a:gd name="connsiteX4" fmla="*/ 0 w 9144000"/>
              <a:gd name="connsiteY4" fmla="*/ 334736 h 3045278"/>
              <a:gd name="connsiteX0" fmla="*/ 0 w 9144000"/>
              <a:gd name="connsiteY0" fmla="*/ 334736 h 3045278"/>
              <a:gd name="connsiteX1" fmla="*/ 9144000 w 9144000"/>
              <a:gd name="connsiteY1" fmla="*/ 0 h 3045278"/>
              <a:gd name="connsiteX2" fmla="*/ 9144000 w 9144000"/>
              <a:gd name="connsiteY2" fmla="*/ 3045278 h 3045278"/>
              <a:gd name="connsiteX3" fmla="*/ 0 w 9144000"/>
              <a:gd name="connsiteY3" fmla="*/ 3045278 h 3045278"/>
              <a:gd name="connsiteX4" fmla="*/ 0 w 9144000"/>
              <a:gd name="connsiteY4" fmla="*/ 334736 h 3045278"/>
              <a:gd name="connsiteX0" fmla="*/ 0 w 9144000"/>
              <a:gd name="connsiteY0" fmla="*/ 334736 h 3045278"/>
              <a:gd name="connsiteX1" fmla="*/ 9144000 w 9144000"/>
              <a:gd name="connsiteY1" fmla="*/ 0 h 3045278"/>
              <a:gd name="connsiteX2" fmla="*/ 9144000 w 9144000"/>
              <a:gd name="connsiteY2" fmla="*/ 3045278 h 3045278"/>
              <a:gd name="connsiteX3" fmla="*/ 0 w 9144000"/>
              <a:gd name="connsiteY3" fmla="*/ 3045278 h 3045278"/>
              <a:gd name="connsiteX4" fmla="*/ 0 w 9144000"/>
              <a:gd name="connsiteY4" fmla="*/ 334736 h 3045278"/>
              <a:gd name="connsiteX0" fmla="*/ 0 w 9144000"/>
              <a:gd name="connsiteY0" fmla="*/ 342901 h 3053443"/>
              <a:gd name="connsiteX1" fmla="*/ 9135836 w 9144000"/>
              <a:gd name="connsiteY1" fmla="*/ 0 h 3053443"/>
              <a:gd name="connsiteX2" fmla="*/ 9144000 w 9144000"/>
              <a:gd name="connsiteY2" fmla="*/ 3053443 h 3053443"/>
              <a:gd name="connsiteX3" fmla="*/ 0 w 9144000"/>
              <a:gd name="connsiteY3" fmla="*/ 3053443 h 3053443"/>
              <a:gd name="connsiteX4" fmla="*/ 0 w 9144000"/>
              <a:gd name="connsiteY4" fmla="*/ 342901 h 3053443"/>
              <a:gd name="connsiteX0" fmla="*/ 0 w 9144785"/>
              <a:gd name="connsiteY0" fmla="*/ 342901 h 3053443"/>
              <a:gd name="connsiteX1" fmla="*/ 9144000 w 9144785"/>
              <a:gd name="connsiteY1" fmla="*/ 0 h 3053443"/>
              <a:gd name="connsiteX2" fmla="*/ 9144000 w 9144785"/>
              <a:gd name="connsiteY2" fmla="*/ 3053443 h 3053443"/>
              <a:gd name="connsiteX3" fmla="*/ 0 w 9144785"/>
              <a:gd name="connsiteY3" fmla="*/ 3053443 h 3053443"/>
              <a:gd name="connsiteX4" fmla="*/ 0 w 9144785"/>
              <a:gd name="connsiteY4" fmla="*/ 342901 h 30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785" h="3053443">
                <a:moveTo>
                  <a:pt x="0" y="342901"/>
                </a:moveTo>
                <a:cubicBezTo>
                  <a:pt x="1619250" y="884465"/>
                  <a:pt x="5810249" y="1115787"/>
                  <a:pt x="9144000" y="0"/>
                </a:cubicBezTo>
                <a:cubicBezTo>
                  <a:pt x="9146721" y="1017814"/>
                  <a:pt x="9141279" y="2035629"/>
                  <a:pt x="9144000" y="3053443"/>
                </a:cubicBezTo>
                <a:lnTo>
                  <a:pt x="0" y="3053443"/>
                </a:lnTo>
                <a:lnTo>
                  <a:pt x="0" y="342901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None/>
              <a:defRPr sz="2000" i="1">
                <a:solidFill>
                  <a:srgbClr val="008AC9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848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ohne Kontak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/>
          <p:cNvSpPr/>
          <p:nvPr userDrawn="1"/>
        </p:nvSpPr>
        <p:spPr>
          <a:xfrm>
            <a:off x="0" y="2039026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0" y="2069647"/>
            <a:ext cx="9144000" cy="3073853"/>
          </a:xfrm>
          <a:custGeom>
            <a:avLst/>
            <a:gdLst>
              <a:gd name="connsiteX0" fmla="*/ 0 w 9144000"/>
              <a:gd name="connsiteY0" fmla="*/ 0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0 h 4090307"/>
              <a:gd name="connsiteX0" fmla="*/ 0 w 9144000"/>
              <a:gd name="connsiteY0" fmla="*/ 334736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34736 h 4090307"/>
              <a:gd name="connsiteX0" fmla="*/ 0 w 9144000"/>
              <a:gd name="connsiteY0" fmla="*/ 334736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34736 h 4090307"/>
              <a:gd name="connsiteX0" fmla="*/ 0 w 9144000"/>
              <a:gd name="connsiteY0" fmla="*/ 334736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34736 h 4090307"/>
              <a:gd name="connsiteX0" fmla="*/ 0 w 9144000"/>
              <a:gd name="connsiteY0" fmla="*/ 334736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34736 h 4090307"/>
              <a:gd name="connsiteX0" fmla="*/ 0 w 9144000"/>
              <a:gd name="connsiteY0" fmla="*/ 334736 h 4090307"/>
              <a:gd name="connsiteX1" fmla="*/ 9144000 w 9144000"/>
              <a:gd name="connsiteY1" fmla="*/ 0 h 4090307"/>
              <a:gd name="connsiteX2" fmla="*/ 9144000 w 9144000"/>
              <a:gd name="connsiteY2" fmla="*/ 4090307 h 4090307"/>
              <a:gd name="connsiteX3" fmla="*/ 0 w 9144000"/>
              <a:gd name="connsiteY3" fmla="*/ 4090307 h 4090307"/>
              <a:gd name="connsiteX4" fmla="*/ 0 w 9144000"/>
              <a:gd name="connsiteY4" fmla="*/ 334736 h 4090307"/>
              <a:gd name="connsiteX0" fmla="*/ 0 w 9144000"/>
              <a:gd name="connsiteY0" fmla="*/ 342900 h 4098471"/>
              <a:gd name="connsiteX1" fmla="*/ 9144000 w 9144000"/>
              <a:gd name="connsiteY1" fmla="*/ 0 h 4098471"/>
              <a:gd name="connsiteX2" fmla="*/ 9144000 w 9144000"/>
              <a:gd name="connsiteY2" fmla="*/ 4098471 h 4098471"/>
              <a:gd name="connsiteX3" fmla="*/ 0 w 9144000"/>
              <a:gd name="connsiteY3" fmla="*/ 4098471 h 4098471"/>
              <a:gd name="connsiteX4" fmla="*/ 0 w 9144000"/>
              <a:gd name="connsiteY4" fmla="*/ 342900 h 4098471"/>
              <a:gd name="connsiteX0" fmla="*/ 0 w 9144000"/>
              <a:gd name="connsiteY0" fmla="*/ 342900 h 4098471"/>
              <a:gd name="connsiteX1" fmla="*/ 9144000 w 9144000"/>
              <a:gd name="connsiteY1" fmla="*/ 0 h 4098471"/>
              <a:gd name="connsiteX2" fmla="*/ 9144000 w 9144000"/>
              <a:gd name="connsiteY2" fmla="*/ 4098471 h 4098471"/>
              <a:gd name="connsiteX3" fmla="*/ 0 w 9144000"/>
              <a:gd name="connsiteY3" fmla="*/ 4098471 h 4098471"/>
              <a:gd name="connsiteX4" fmla="*/ 0 w 9144000"/>
              <a:gd name="connsiteY4" fmla="*/ 342900 h 4098471"/>
              <a:gd name="connsiteX0" fmla="*/ 0 w 9144000"/>
              <a:gd name="connsiteY0" fmla="*/ 342900 h 4098471"/>
              <a:gd name="connsiteX1" fmla="*/ 9144000 w 9144000"/>
              <a:gd name="connsiteY1" fmla="*/ 0 h 4098471"/>
              <a:gd name="connsiteX2" fmla="*/ 9144000 w 9144000"/>
              <a:gd name="connsiteY2" fmla="*/ 4098471 h 4098471"/>
              <a:gd name="connsiteX3" fmla="*/ 0 w 9144000"/>
              <a:gd name="connsiteY3" fmla="*/ 4098471 h 4098471"/>
              <a:gd name="connsiteX4" fmla="*/ 0 w 9144000"/>
              <a:gd name="connsiteY4" fmla="*/ 342900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098471">
                <a:moveTo>
                  <a:pt x="0" y="342900"/>
                </a:moveTo>
                <a:cubicBezTo>
                  <a:pt x="2639784" y="1096734"/>
                  <a:pt x="6855279" y="821872"/>
                  <a:pt x="9144000" y="0"/>
                </a:cubicBezTo>
                <a:lnTo>
                  <a:pt x="9144000" y="4098471"/>
                </a:lnTo>
                <a:lnTo>
                  <a:pt x="0" y="4098471"/>
                </a:lnTo>
                <a:lnTo>
                  <a:pt x="0" y="34290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None/>
              <a:defRPr sz="2000" i="1">
                <a:solidFill>
                  <a:srgbClr val="008AC9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 smtClean="0"/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4483" y="834886"/>
            <a:ext cx="7955037" cy="1234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z.B.: Vielen Dank 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99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ohne Kontakt +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4483" y="834886"/>
            <a:ext cx="7955037" cy="12347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280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z.B.: Vielen Dank für Ihre Aufmerksamkeit!</a:t>
            </a:r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2039025"/>
            <a:ext cx="9144000" cy="3104475"/>
            <a:chOff x="0" y="2718700"/>
            <a:chExt cx="9144000" cy="4139300"/>
          </a:xfrm>
        </p:grpSpPr>
        <p:sp>
          <p:nvSpPr>
            <p:cNvPr id="4" name="Rechteck 3"/>
            <p:cNvSpPr/>
            <p:nvPr userDrawn="1"/>
          </p:nvSpPr>
          <p:spPr>
            <a:xfrm>
              <a:off x="0" y="2751365"/>
              <a:ext cx="9144000" cy="4106635"/>
            </a:xfrm>
            <a:custGeom>
              <a:avLst/>
              <a:gdLst>
                <a:gd name="connsiteX0" fmla="*/ 0 w 9144000"/>
                <a:gd name="connsiteY0" fmla="*/ 0 h 3869871"/>
                <a:gd name="connsiteX1" fmla="*/ 9144000 w 9144000"/>
                <a:gd name="connsiteY1" fmla="*/ 0 h 3869871"/>
                <a:gd name="connsiteX2" fmla="*/ 9144000 w 9144000"/>
                <a:gd name="connsiteY2" fmla="*/ 3869871 h 3869871"/>
                <a:gd name="connsiteX3" fmla="*/ 0 w 9144000"/>
                <a:gd name="connsiteY3" fmla="*/ 3869871 h 3869871"/>
                <a:gd name="connsiteX4" fmla="*/ 0 w 9144000"/>
                <a:gd name="connsiteY4" fmla="*/ 0 h 3869871"/>
                <a:gd name="connsiteX0" fmla="*/ 0 w 9144000"/>
                <a:gd name="connsiteY0" fmla="*/ 236764 h 4106635"/>
                <a:gd name="connsiteX1" fmla="*/ 9144000 w 9144000"/>
                <a:gd name="connsiteY1" fmla="*/ 0 h 4106635"/>
                <a:gd name="connsiteX2" fmla="*/ 9144000 w 9144000"/>
                <a:gd name="connsiteY2" fmla="*/ 4106635 h 4106635"/>
                <a:gd name="connsiteX3" fmla="*/ 0 w 9144000"/>
                <a:gd name="connsiteY3" fmla="*/ 4106635 h 4106635"/>
                <a:gd name="connsiteX4" fmla="*/ 0 w 9144000"/>
                <a:gd name="connsiteY4" fmla="*/ 236764 h 4106635"/>
                <a:gd name="connsiteX0" fmla="*/ 0 w 9144000"/>
                <a:gd name="connsiteY0" fmla="*/ 236764 h 4106635"/>
                <a:gd name="connsiteX1" fmla="*/ 9144000 w 9144000"/>
                <a:gd name="connsiteY1" fmla="*/ 0 h 4106635"/>
                <a:gd name="connsiteX2" fmla="*/ 9144000 w 9144000"/>
                <a:gd name="connsiteY2" fmla="*/ 4106635 h 4106635"/>
                <a:gd name="connsiteX3" fmla="*/ 0 w 9144000"/>
                <a:gd name="connsiteY3" fmla="*/ 4106635 h 4106635"/>
                <a:gd name="connsiteX4" fmla="*/ 0 w 9144000"/>
                <a:gd name="connsiteY4" fmla="*/ 236764 h 4106635"/>
                <a:gd name="connsiteX0" fmla="*/ 0 w 9144000"/>
                <a:gd name="connsiteY0" fmla="*/ 236764 h 4106635"/>
                <a:gd name="connsiteX1" fmla="*/ 9144000 w 9144000"/>
                <a:gd name="connsiteY1" fmla="*/ 0 h 4106635"/>
                <a:gd name="connsiteX2" fmla="*/ 9144000 w 9144000"/>
                <a:gd name="connsiteY2" fmla="*/ 4106635 h 4106635"/>
                <a:gd name="connsiteX3" fmla="*/ 0 w 9144000"/>
                <a:gd name="connsiteY3" fmla="*/ 4106635 h 4106635"/>
                <a:gd name="connsiteX4" fmla="*/ 0 w 9144000"/>
                <a:gd name="connsiteY4" fmla="*/ 236764 h 41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4106635">
                  <a:moveTo>
                    <a:pt x="0" y="236764"/>
                  </a:moveTo>
                  <a:cubicBezTo>
                    <a:pt x="2051957" y="664028"/>
                    <a:pt x="4471307" y="1311728"/>
                    <a:pt x="9144000" y="0"/>
                  </a:cubicBezTo>
                  <a:lnTo>
                    <a:pt x="9144000" y="4106635"/>
                  </a:lnTo>
                  <a:lnTo>
                    <a:pt x="0" y="4106635"/>
                  </a:lnTo>
                  <a:lnTo>
                    <a:pt x="0" y="23676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1"/>
            <p:cNvSpPr/>
            <p:nvPr userDrawn="1"/>
          </p:nvSpPr>
          <p:spPr>
            <a:xfrm>
              <a:off x="0" y="2718700"/>
              <a:ext cx="9144000" cy="860471"/>
            </a:xfrm>
            <a:custGeom>
              <a:avLst/>
              <a:gdLst>
                <a:gd name="connsiteX0" fmla="*/ 0 w 9144000"/>
                <a:gd name="connsiteY0" fmla="*/ 0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0 h 440872"/>
                <a:gd name="connsiteX0" fmla="*/ 0 w 9144000"/>
                <a:gd name="connsiteY0" fmla="*/ 81643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81643 h 440872"/>
                <a:gd name="connsiteX0" fmla="*/ 0 w 9144000"/>
                <a:gd name="connsiteY0" fmla="*/ 57150 h 416379"/>
                <a:gd name="connsiteX1" fmla="*/ 9144000 w 9144000"/>
                <a:gd name="connsiteY1" fmla="*/ 0 h 416379"/>
                <a:gd name="connsiteX2" fmla="*/ 9144000 w 9144000"/>
                <a:gd name="connsiteY2" fmla="*/ 416379 h 416379"/>
                <a:gd name="connsiteX3" fmla="*/ 0 w 9144000"/>
                <a:gd name="connsiteY3" fmla="*/ 416379 h 416379"/>
                <a:gd name="connsiteX4" fmla="*/ 0 w 9144000"/>
                <a:gd name="connsiteY4" fmla="*/ 57150 h 416379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416379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57150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719006"/>
                <a:gd name="connsiteX1" fmla="*/ 9144000 w 9144000"/>
                <a:gd name="connsiteY1" fmla="*/ 0 h 719006"/>
                <a:gd name="connsiteX2" fmla="*/ 9144000 w 9144000"/>
                <a:gd name="connsiteY2" fmla="*/ 57150 h 719006"/>
                <a:gd name="connsiteX3" fmla="*/ 0 w 9144000"/>
                <a:gd name="connsiteY3" fmla="*/ 432708 h 719006"/>
                <a:gd name="connsiteX4" fmla="*/ 0 w 9144000"/>
                <a:gd name="connsiteY4" fmla="*/ 57150 h 719006"/>
                <a:gd name="connsiteX0" fmla="*/ 0 w 9144000"/>
                <a:gd name="connsiteY0" fmla="*/ 57150 h 854641"/>
                <a:gd name="connsiteX1" fmla="*/ 9144000 w 9144000"/>
                <a:gd name="connsiteY1" fmla="*/ 0 h 854641"/>
                <a:gd name="connsiteX2" fmla="*/ 9144000 w 9144000"/>
                <a:gd name="connsiteY2" fmla="*/ 57150 h 854641"/>
                <a:gd name="connsiteX3" fmla="*/ 0 w 9144000"/>
                <a:gd name="connsiteY3" fmla="*/ 432708 h 854641"/>
                <a:gd name="connsiteX4" fmla="*/ 0 w 9144000"/>
                <a:gd name="connsiteY4" fmla="*/ 57150 h 854641"/>
                <a:gd name="connsiteX0" fmla="*/ 0 w 9144000"/>
                <a:gd name="connsiteY0" fmla="*/ 57150 h 863761"/>
                <a:gd name="connsiteX1" fmla="*/ 9144000 w 9144000"/>
                <a:gd name="connsiteY1" fmla="*/ 0 h 863761"/>
                <a:gd name="connsiteX2" fmla="*/ 9144000 w 9144000"/>
                <a:gd name="connsiteY2" fmla="*/ 73479 h 863761"/>
                <a:gd name="connsiteX3" fmla="*/ 0 w 9144000"/>
                <a:gd name="connsiteY3" fmla="*/ 432708 h 863761"/>
                <a:gd name="connsiteX4" fmla="*/ 0 w 9144000"/>
                <a:gd name="connsiteY4" fmla="*/ 57150 h 86376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60471">
                  <a:moveTo>
                    <a:pt x="0" y="57150"/>
                  </a:moveTo>
                  <a:cubicBezTo>
                    <a:pt x="2933699" y="1066801"/>
                    <a:pt x="7116536" y="672193"/>
                    <a:pt x="9144000" y="0"/>
                  </a:cubicBezTo>
                  <a:lnTo>
                    <a:pt x="9144000" y="73479"/>
                  </a:lnTo>
                  <a:cubicBezTo>
                    <a:pt x="5042807" y="1374321"/>
                    <a:pt x="1162050" y="740230"/>
                    <a:pt x="0" y="432708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6508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L in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L als Arbeitge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Tag am UK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91218_16zu9_F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91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449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8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"/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811162"/>
            <a:ext cx="7515860" cy="503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3500" spc="20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GROSS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1447800"/>
            <a:ext cx="7515860" cy="10191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2200" kern="120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MITTEL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466975"/>
            <a:ext cx="7515860" cy="10382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FontTx/>
              <a:buNone/>
              <a:defRPr sz="2200" baseline="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dirty="0" smtClean="0"/>
              <a:t>Titel klein</a:t>
            </a:r>
            <a:br>
              <a:rPr lang="de-DE" dirty="0" smtClean="0"/>
            </a:br>
            <a:endParaRPr lang="de-DE" dirty="0" smtClean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0" y="3624943"/>
            <a:ext cx="9144000" cy="1518557"/>
            <a:chOff x="0" y="4833257"/>
            <a:chExt cx="9144000" cy="2024743"/>
          </a:xfrm>
        </p:grpSpPr>
        <p:sp>
          <p:nvSpPr>
            <p:cNvPr id="3" name="Rechteck 2"/>
            <p:cNvSpPr/>
            <p:nvPr userDrawn="1"/>
          </p:nvSpPr>
          <p:spPr>
            <a:xfrm>
              <a:off x="0" y="4865914"/>
              <a:ext cx="9144000" cy="1992086"/>
            </a:xfrm>
            <a:custGeom>
              <a:avLst/>
              <a:gdLst>
                <a:gd name="connsiteX0" fmla="*/ 0 w 9144000"/>
                <a:gd name="connsiteY0" fmla="*/ 0 h 1738993"/>
                <a:gd name="connsiteX1" fmla="*/ 9144000 w 9144000"/>
                <a:gd name="connsiteY1" fmla="*/ 0 h 1738993"/>
                <a:gd name="connsiteX2" fmla="*/ 9144000 w 9144000"/>
                <a:gd name="connsiteY2" fmla="*/ 1738993 h 1738993"/>
                <a:gd name="connsiteX3" fmla="*/ 0 w 9144000"/>
                <a:gd name="connsiteY3" fmla="*/ 1738993 h 1738993"/>
                <a:gd name="connsiteX4" fmla="*/ 0 w 9144000"/>
                <a:gd name="connsiteY4" fmla="*/ 0 h 1738993"/>
                <a:gd name="connsiteX0" fmla="*/ 0 w 9144000"/>
                <a:gd name="connsiteY0" fmla="*/ 253093 h 1992086"/>
                <a:gd name="connsiteX1" fmla="*/ 9144000 w 9144000"/>
                <a:gd name="connsiteY1" fmla="*/ 0 h 1992086"/>
                <a:gd name="connsiteX2" fmla="*/ 9144000 w 9144000"/>
                <a:gd name="connsiteY2" fmla="*/ 1992086 h 1992086"/>
                <a:gd name="connsiteX3" fmla="*/ 0 w 9144000"/>
                <a:gd name="connsiteY3" fmla="*/ 1992086 h 1992086"/>
                <a:gd name="connsiteX4" fmla="*/ 0 w 9144000"/>
                <a:gd name="connsiteY4" fmla="*/ 253093 h 1992086"/>
                <a:gd name="connsiteX0" fmla="*/ 0 w 9144000"/>
                <a:gd name="connsiteY0" fmla="*/ 253093 h 1992086"/>
                <a:gd name="connsiteX1" fmla="*/ 9144000 w 9144000"/>
                <a:gd name="connsiteY1" fmla="*/ 0 h 1992086"/>
                <a:gd name="connsiteX2" fmla="*/ 9144000 w 9144000"/>
                <a:gd name="connsiteY2" fmla="*/ 1992086 h 1992086"/>
                <a:gd name="connsiteX3" fmla="*/ 0 w 9144000"/>
                <a:gd name="connsiteY3" fmla="*/ 1992086 h 1992086"/>
                <a:gd name="connsiteX4" fmla="*/ 0 w 9144000"/>
                <a:gd name="connsiteY4" fmla="*/ 253093 h 1992086"/>
                <a:gd name="connsiteX0" fmla="*/ 0 w 9144000"/>
                <a:gd name="connsiteY0" fmla="*/ 253093 h 1992086"/>
                <a:gd name="connsiteX1" fmla="*/ 9144000 w 9144000"/>
                <a:gd name="connsiteY1" fmla="*/ 0 h 1992086"/>
                <a:gd name="connsiteX2" fmla="*/ 9144000 w 9144000"/>
                <a:gd name="connsiteY2" fmla="*/ 1992086 h 1992086"/>
                <a:gd name="connsiteX3" fmla="*/ 0 w 9144000"/>
                <a:gd name="connsiteY3" fmla="*/ 1992086 h 1992086"/>
                <a:gd name="connsiteX4" fmla="*/ 0 w 9144000"/>
                <a:gd name="connsiteY4" fmla="*/ 253093 h 199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992086">
                  <a:moveTo>
                    <a:pt x="0" y="253093"/>
                  </a:moveTo>
                  <a:cubicBezTo>
                    <a:pt x="1194707" y="625929"/>
                    <a:pt x="5197928" y="1219200"/>
                    <a:pt x="9144000" y="0"/>
                  </a:cubicBezTo>
                  <a:lnTo>
                    <a:pt x="9144000" y="1992086"/>
                  </a:lnTo>
                  <a:lnTo>
                    <a:pt x="0" y="1992086"/>
                  </a:lnTo>
                  <a:lnTo>
                    <a:pt x="0" y="253093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1"/>
            <p:cNvSpPr/>
            <p:nvPr userDrawn="1"/>
          </p:nvSpPr>
          <p:spPr>
            <a:xfrm>
              <a:off x="0" y="4833257"/>
              <a:ext cx="9144000" cy="860471"/>
            </a:xfrm>
            <a:custGeom>
              <a:avLst/>
              <a:gdLst>
                <a:gd name="connsiteX0" fmla="*/ 0 w 9144000"/>
                <a:gd name="connsiteY0" fmla="*/ 0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0 h 440872"/>
                <a:gd name="connsiteX0" fmla="*/ 0 w 9144000"/>
                <a:gd name="connsiteY0" fmla="*/ 81643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81643 h 440872"/>
                <a:gd name="connsiteX0" fmla="*/ 0 w 9144000"/>
                <a:gd name="connsiteY0" fmla="*/ 57150 h 416379"/>
                <a:gd name="connsiteX1" fmla="*/ 9144000 w 9144000"/>
                <a:gd name="connsiteY1" fmla="*/ 0 h 416379"/>
                <a:gd name="connsiteX2" fmla="*/ 9144000 w 9144000"/>
                <a:gd name="connsiteY2" fmla="*/ 416379 h 416379"/>
                <a:gd name="connsiteX3" fmla="*/ 0 w 9144000"/>
                <a:gd name="connsiteY3" fmla="*/ 416379 h 416379"/>
                <a:gd name="connsiteX4" fmla="*/ 0 w 9144000"/>
                <a:gd name="connsiteY4" fmla="*/ 57150 h 416379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416379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57150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719006"/>
                <a:gd name="connsiteX1" fmla="*/ 9144000 w 9144000"/>
                <a:gd name="connsiteY1" fmla="*/ 0 h 719006"/>
                <a:gd name="connsiteX2" fmla="*/ 9144000 w 9144000"/>
                <a:gd name="connsiteY2" fmla="*/ 57150 h 719006"/>
                <a:gd name="connsiteX3" fmla="*/ 0 w 9144000"/>
                <a:gd name="connsiteY3" fmla="*/ 432708 h 719006"/>
                <a:gd name="connsiteX4" fmla="*/ 0 w 9144000"/>
                <a:gd name="connsiteY4" fmla="*/ 57150 h 719006"/>
                <a:gd name="connsiteX0" fmla="*/ 0 w 9144000"/>
                <a:gd name="connsiteY0" fmla="*/ 57150 h 854641"/>
                <a:gd name="connsiteX1" fmla="*/ 9144000 w 9144000"/>
                <a:gd name="connsiteY1" fmla="*/ 0 h 854641"/>
                <a:gd name="connsiteX2" fmla="*/ 9144000 w 9144000"/>
                <a:gd name="connsiteY2" fmla="*/ 57150 h 854641"/>
                <a:gd name="connsiteX3" fmla="*/ 0 w 9144000"/>
                <a:gd name="connsiteY3" fmla="*/ 432708 h 854641"/>
                <a:gd name="connsiteX4" fmla="*/ 0 w 9144000"/>
                <a:gd name="connsiteY4" fmla="*/ 57150 h 854641"/>
                <a:gd name="connsiteX0" fmla="*/ 0 w 9144000"/>
                <a:gd name="connsiteY0" fmla="*/ 57150 h 863761"/>
                <a:gd name="connsiteX1" fmla="*/ 9144000 w 9144000"/>
                <a:gd name="connsiteY1" fmla="*/ 0 h 863761"/>
                <a:gd name="connsiteX2" fmla="*/ 9144000 w 9144000"/>
                <a:gd name="connsiteY2" fmla="*/ 73479 h 863761"/>
                <a:gd name="connsiteX3" fmla="*/ 0 w 9144000"/>
                <a:gd name="connsiteY3" fmla="*/ 432708 h 863761"/>
                <a:gd name="connsiteX4" fmla="*/ 0 w 9144000"/>
                <a:gd name="connsiteY4" fmla="*/ 57150 h 86376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60471">
                  <a:moveTo>
                    <a:pt x="0" y="57150"/>
                  </a:moveTo>
                  <a:cubicBezTo>
                    <a:pt x="2933699" y="1066801"/>
                    <a:pt x="7116536" y="672193"/>
                    <a:pt x="9144000" y="0"/>
                  </a:cubicBezTo>
                  <a:lnTo>
                    <a:pt x="9144000" y="73479"/>
                  </a:lnTo>
                  <a:cubicBezTo>
                    <a:pt x="5042807" y="1374321"/>
                    <a:pt x="1162050" y="740230"/>
                    <a:pt x="0" y="432708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72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8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4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59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116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0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119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072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49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49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fest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heli_low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4" b="-14024"/>
          <a:stretch/>
        </p:blipFill>
        <p:spPr>
          <a:xfrm>
            <a:off x="0" y="0"/>
            <a:ext cx="9144000" cy="3850640"/>
          </a:xfrm>
          <a:prstGeom prst="rect">
            <a:avLst/>
          </a:prstGeom>
        </p:spPr>
      </p:pic>
      <p:sp>
        <p:nvSpPr>
          <p:cNvPr id="15" name="Rechteck 1"/>
          <p:cNvSpPr/>
          <p:nvPr userDrawn="1"/>
        </p:nvSpPr>
        <p:spPr>
          <a:xfrm>
            <a:off x="-2766" y="2409832"/>
            <a:ext cx="9152996" cy="2401977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3218439"/>
              <a:gd name="connsiteX1" fmla="*/ 9144000 w 9144000"/>
              <a:gd name="connsiteY1" fmla="*/ 0 h 3218439"/>
              <a:gd name="connsiteX2" fmla="*/ 9144000 w 9144000"/>
              <a:gd name="connsiteY2" fmla="*/ 73479 h 3218439"/>
              <a:gd name="connsiteX3" fmla="*/ 0 w 9144000"/>
              <a:gd name="connsiteY3" fmla="*/ 3188359 h 3218439"/>
              <a:gd name="connsiteX4" fmla="*/ 0 w 9144000"/>
              <a:gd name="connsiteY4" fmla="*/ 57150 h 3218439"/>
              <a:gd name="connsiteX0" fmla="*/ 0 w 9144000"/>
              <a:gd name="connsiteY0" fmla="*/ 57150 h 3188359"/>
              <a:gd name="connsiteX1" fmla="*/ 9144000 w 9144000"/>
              <a:gd name="connsiteY1" fmla="*/ 0 h 3188359"/>
              <a:gd name="connsiteX2" fmla="*/ 9144000 w 9144000"/>
              <a:gd name="connsiteY2" fmla="*/ 73479 h 3188359"/>
              <a:gd name="connsiteX3" fmla="*/ 0 w 9144000"/>
              <a:gd name="connsiteY3" fmla="*/ 3188359 h 3188359"/>
              <a:gd name="connsiteX4" fmla="*/ 0 w 9144000"/>
              <a:gd name="connsiteY4" fmla="*/ 57150 h 3188359"/>
              <a:gd name="connsiteX0" fmla="*/ 2766 w 9146766"/>
              <a:gd name="connsiteY0" fmla="*/ 57150 h 3189016"/>
              <a:gd name="connsiteX1" fmla="*/ 9146766 w 9146766"/>
              <a:gd name="connsiteY1" fmla="*/ 0 h 3189016"/>
              <a:gd name="connsiteX2" fmla="*/ 9146766 w 9146766"/>
              <a:gd name="connsiteY2" fmla="*/ 73479 h 3189016"/>
              <a:gd name="connsiteX3" fmla="*/ 2766 w 9146766"/>
              <a:gd name="connsiteY3" fmla="*/ 3188359 h 3189016"/>
              <a:gd name="connsiteX4" fmla="*/ 2766 w 9146766"/>
              <a:gd name="connsiteY4" fmla="*/ 57150 h 3189016"/>
              <a:gd name="connsiteX0" fmla="*/ 2766 w 9152992"/>
              <a:gd name="connsiteY0" fmla="*/ 57150 h 3189017"/>
              <a:gd name="connsiteX1" fmla="*/ 9146766 w 9152992"/>
              <a:gd name="connsiteY1" fmla="*/ 0 h 3189017"/>
              <a:gd name="connsiteX2" fmla="*/ 9152992 w 9152992"/>
              <a:gd name="connsiteY2" fmla="*/ 1849713 h 3189017"/>
              <a:gd name="connsiteX3" fmla="*/ 2766 w 9152992"/>
              <a:gd name="connsiteY3" fmla="*/ 3188359 h 3189017"/>
              <a:gd name="connsiteX4" fmla="*/ 2766 w 9152992"/>
              <a:gd name="connsiteY4" fmla="*/ 57150 h 3189017"/>
              <a:gd name="connsiteX0" fmla="*/ 2766 w 9152996"/>
              <a:gd name="connsiteY0" fmla="*/ 57150 h 3189017"/>
              <a:gd name="connsiteX1" fmla="*/ 9146766 w 9152996"/>
              <a:gd name="connsiteY1" fmla="*/ 0 h 3189017"/>
              <a:gd name="connsiteX2" fmla="*/ 9152992 w 9152996"/>
              <a:gd name="connsiteY2" fmla="*/ 1849713 h 3189017"/>
              <a:gd name="connsiteX3" fmla="*/ 2766 w 9152996"/>
              <a:gd name="connsiteY3" fmla="*/ 3188359 h 3189017"/>
              <a:gd name="connsiteX4" fmla="*/ 2766 w 9152996"/>
              <a:gd name="connsiteY4" fmla="*/ 57150 h 3189017"/>
              <a:gd name="connsiteX0" fmla="*/ 2766 w 9152996"/>
              <a:gd name="connsiteY0" fmla="*/ 57150 h 3202637"/>
              <a:gd name="connsiteX1" fmla="*/ 9146766 w 9152996"/>
              <a:gd name="connsiteY1" fmla="*/ 0 h 3202637"/>
              <a:gd name="connsiteX2" fmla="*/ 9152992 w 9152996"/>
              <a:gd name="connsiteY2" fmla="*/ 3202637 h 3202637"/>
              <a:gd name="connsiteX3" fmla="*/ 2766 w 9152996"/>
              <a:gd name="connsiteY3" fmla="*/ 3188359 h 3202637"/>
              <a:gd name="connsiteX4" fmla="*/ 2766 w 9152996"/>
              <a:gd name="connsiteY4" fmla="*/ 57150 h 32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2996" h="3202637">
                <a:moveTo>
                  <a:pt x="2766" y="57150"/>
                </a:moveTo>
                <a:cubicBezTo>
                  <a:pt x="2936465" y="1066801"/>
                  <a:pt x="7119302" y="672193"/>
                  <a:pt x="9146766" y="0"/>
                </a:cubicBezTo>
                <a:cubicBezTo>
                  <a:pt x="9148841" y="616571"/>
                  <a:pt x="9150917" y="2586066"/>
                  <a:pt x="9152992" y="3202637"/>
                </a:cubicBezTo>
                <a:cubicBezTo>
                  <a:pt x="9160763" y="3200357"/>
                  <a:pt x="610" y="3180475"/>
                  <a:pt x="2766" y="3188359"/>
                </a:cubicBezTo>
                <a:cubicBezTo>
                  <a:pt x="-3459" y="3231942"/>
                  <a:pt x="2766" y="1100886"/>
                  <a:pt x="2766" y="5715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"/>
          <p:cNvSpPr/>
          <p:nvPr userDrawn="1"/>
        </p:nvSpPr>
        <p:spPr>
          <a:xfrm>
            <a:off x="0" y="2381931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64001" y="3893004"/>
            <a:ext cx="7385957" cy="4408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200" b="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mit Untertitel</a:t>
            </a:r>
          </a:p>
          <a:p>
            <a:pPr lvl="0"/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64001" y="3429001"/>
            <a:ext cx="7385957" cy="4612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cap="all" spc="2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KAPITELEINSTIEG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51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91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56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59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301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857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124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19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809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133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53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variabl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64001" y="3429001"/>
            <a:ext cx="7385957" cy="4612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cap="all" spc="2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KAPITELEINSTIEG</a:t>
            </a:r>
          </a:p>
          <a:p>
            <a:pPr lvl="0"/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64001" y="3893004"/>
            <a:ext cx="7385957" cy="4408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200" b="0" spc="100" baseline="0">
                <a:solidFill>
                  <a:srgbClr val="008AC9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mit Untertitel</a:t>
            </a:r>
          </a:p>
          <a:p>
            <a:pPr lvl="0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2880326"/>
          </a:xfrm>
          <a:custGeom>
            <a:avLst/>
            <a:gdLst>
              <a:gd name="connsiteX0" fmla="*/ 0 w 9144000"/>
              <a:gd name="connsiteY0" fmla="*/ 0 h 3195638"/>
              <a:gd name="connsiteX1" fmla="*/ 9144000 w 9144000"/>
              <a:gd name="connsiteY1" fmla="*/ 0 h 3195638"/>
              <a:gd name="connsiteX2" fmla="*/ 9144000 w 9144000"/>
              <a:gd name="connsiteY2" fmla="*/ 3195638 h 3195638"/>
              <a:gd name="connsiteX3" fmla="*/ 0 w 9144000"/>
              <a:gd name="connsiteY3" fmla="*/ 3195638 h 3195638"/>
              <a:gd name="connsiteX4" fmla="*/ 0 w 9144000"/>
              <a:gd name="connsiteY4" fmla="*/ 0 h 3195638"/>
              <a:gd name="connsiteX0" fmla="*/ 0 w 9144000"/>
              <a:gd name="connsiteY0" fmla="*/ 0 h 3616552"/>
              <a:gd name="connsiteX1" fmla="*/ 9144000 w 9144000"/>
              <a:gd name="connsiteY1" fmla="*/ 0 h 3616552"/>
              <a:gd name="connsiteX2" fmla="*/ 9144000 w 9144000"/>
              <a:gd name="connsiteY2" fmla="*/ 3195638 h 3616552"/>
              <a:gd name="connsiteX3" fmla="*/ 0 w 9144000"/>
              <a:gd name="connsiteY3" fmla="*/ 3195638 h 3616552"/>
              <a:gd name="connsiteX4" fmla="*/ 0 w 9144000"/>
              <a:gd name="connsiteY4" fmla="*/ 0 h 3616552"/>
              <a:gd name="connsiteX0" fmla="*/ 0 w 9144000"/>
              <a:gd name="connsiteY0" fmla="*/ 0 h 3628689"/>
              <a:gd name="connsiteX1" fmla="*/ 9144000 w 9144000"/>
              <a:gd name="connsiteY1" fmla="*/ 0 h 3628689"/>
              <a:gd name="connsiteX2" fmla="*/ 9144000 w 9144000"/>
              <a:gd name="connsiteY2" fmla="*/ 3195638 h 3628689"/>
              <a:gd name="connsiteX3" fmla="*/ 0 w 9144000"/>
              <a:gd name="connsiteY3" fmla="*/ 3211967 h 3628689"/>
              <a:gd name="connsiteX4" fmla="*/ 0 w 9144000"/>
              <a:gd name="connsiteY4" fmla="*/ 0 h 3628689"/>
              <a:gd name="connsiteX0" fmla="*/ 0 w 9144000"/>
              <a:gd name="connsiteY0" fmla="*/ 0 h 3801863"/>
              <a:gd name="connsiteX1" fmla="*/ 9144000 w 9144000"/>
              <a:gd name="connsiteY1" fmla="*/ 0 h 3801863"/>
              <a:gd name="connsiteX2" fmla="*/ 9144000 w 9144000"/>
              <a:gd name="connsiteY2" fmla="*/ 3195638 h 3801863"/>
              <a:gd name="connsiteX3" fmla="*/ 0 w 9144000"/>
              <a:gd name="connsiteY3" fmla="*/ 3211967 h 3801863"/>
              <a:gd name="connsiteX4" fmla="*/ 0 w 9144000"/>
              <a:gd name="connsiteY4" fmla="*/ 0 h 3801863"/>
              <a:gd name="connsiteX0" fmla="*/ 0 w 9144000"/>
              <a:gd name="connsiteY0" fmla="*/ 0 h 3781828"/>
              <a:gd name="connsiteX1" fmla="*/ 9144000 w 9144000"/>
              <a:gd name="connsiteY1" fmla="*/ 0 h 3781828"/>
              <a:gd name="connsiteX2" fmla="*/ 9144000 w 9144000"/>
              <a:gd name="connsiteY2" fmla="*/ 3195638 h 3781828"/>
              <a:gd name="connsiteX3" fmla="*/ 0 w 9144000"/>
              <a:gd name="connsiteY3" fmla="*/ 3211967 h 3781828"/>
              <a:gd name="connsiteX4" fmla="*/ 0 w 9144000"/>
              <a:gd name="connsiteY4" fmla="*/ 0 h 3781828"/>
              <a:gd name="connsiteX0" fmla="*/ 0 w 9144000"/>
              <a:gd name="connsiteY0" fmla="*/ 0 h 3856358"/>
              <a:gd name="connsiteX1" fmla="*/ 9144000 w 9144000"/>
              <a:gd name="connsiteY1" fmla="*/ 0 h 3856358"/>
              <a:gd name="connsiteX2" fmla="*/ 9144000 w 9144000"/>
              <a:gd name="connsiteY2" fmla="*/ 3195638 h 3856358"/>
              <a:gd name="connsiteX3" fmla="*/ 0 w 9144000"/>
              <a:gd name="connsiteY3" fmla="*/ 3211967 h 3856358"/>
              <a:gd name="connsiteX4" fmla="*/ 0 w 9144000"/>
              <a:gd name="connsiteY4" fmla="*/ 0 h 3856358"/>
              <a:gd name="connsiteX0" fmla="*/ 0 w 9144000"/>
              <a:gd name="connsiteY0" fmla="*/ 0 h 3850094"/>
              <a:gd name="connsiteX1" fmla="*/ 9144000 w 9144000"/>
              <a:gd name="connsiteY1" fmla="*/ 0 h 3850094"/>
              <a:gd name="connsiteX2" fmla="*/ 9144000 w 9144000"/>
              <a:gd name="connsiteY2" fmla="*/ 3195638 h 3850094"/>
              <a:gd name="connsiteX3" fmla="*/ 0 w 9144000"/>
              <a:gd name="connsiteY3" fmla="*/ 3211967 h 3850094"/>
              <a:gd name="connsiteX4" fmla="*/ 0 w 9144000"/>
              <a:gd name="connsiteY4" fmla="*/ 0 h 3850094"/>
              <a:gd name="connsiteX0" fmla="*/ 0 w 9144000"/>
              <a:gd name="connsiteY0" fmla="*/ 0 h 3858577"/>
              <a:gd name="connsiteX1" fmla="*/ 9144000 w 9144000"/>
              <a:gd name="connsiteY1" fmla="*/ 0 h 3858577"/>
              <a:gd name="connsiteX2" fmla="*/ 9144000 w 9144000"/>
              <a:gd name="connsiteY2" fmla="*/ 3195638 h 3858577"/>
              <a:gd name="connsiteX3" fmla="*/ 0 w 9144000"/>
              <a:gd name="connsiteY3" fmla="*/ 3228295 h 3858577"/>
              <a:gd name="connsiteX4" fmla="*/ 0 w 9144000"/>
              <a:gd name="connsiteY4" fmla="*/ 0 h 3858577"/>
              <a:gd name="connsiteX0" fmla="*/ 0 w 9144000"/>
              <a:gd name="connsiteY0" fmla="*/ 0 h 3852284"/>
              <a:gd name="connsiteX1" fmla="*/ 9144000 w 9144000"/>
              <a:gd name="connsiteY1" fmla="*/ 0 h 3852284"/>
              <a:gd name="connsiteX2" fmla="*/ 9144000 w 9144000"/>
              <a:gd name="connsiteY2" fmla="*/ 3195638 h 3852284"/>
              <a:gd name="connsiteX3" fmla="*/ 0 w 9144000"/>
              <a:gd name="connsiteY3" fmla="*/ 3228295 h 3852284"/>
              <a:gd name="connsiteX4" fmla="*/ 0 w 9144000"/>
              <a:gd name="connsiteY4" fmla="*/ 0 h 3852284"/>
              <a:gd name="connsiteX0" fmla="*/ 0 w 9144000"/>
              <a:gd name="connsiteY0" fmla="*/ 0 h 3840434"/>
              <a:gd name="connsiteX1" fmla="*/ 9144000 w 9144000"/>
              <a:gd name="connsiteY1" fmla="*/ 0 h 3840434"/>
              <a:gd name="connsiteX2" fmla="*/ 9144000 w 9144000"/>
              <a:gd name="connsiteY2" fmla="*/ 3195638 h 3840434"/>
              <a:gd name="connsiteX3" fmla="*/ 0 w 9144000"/>
              <a:gd name="connsiteY3" fmla="*/ 3228295 h 3840434"/>
              <a:gd name="connsiteX4" fmla="*/ 0 w 9144000"/>
              <a:gd name="connsiteY4" fmla="*/ 0 h 3840434"/>
              <a:gd name="connsiteX0" fmla="*/ 0 w 9144000"/>
              <a:gd name="connsiteY0" fmla="*/ 0 h 3836590"/>
              <a:gd name="connsiteX1" fmla="*/ 9144000 w 9144000"/>
              <a:gd name="connsiteY1" fmla="*/ 0 h 3836590"/>
              <a:gd name="connsiteX2" fmla="*/ 9144000 w 9144000"/>
              <a:gd name="connsiteY2" fmla="*/ 3187474 h 3836590"/>
              <a:gd name="connsiteX3" fmla="*/ 0 w 9144000"/>
              <a:gd name="connsiteY3" fmla="*/ 3228295 h 3836590"/>
              <a:gd name="connsiteX4" fmla="*/ 0 w 9144000"/>
              <a:gd name="connsiteY4" fmla="*/ 0 h 3836590"/>
              <a:gd name="connsiteX0" fmla="*/ 0 w 9144000"/>
              <a:gd name="connsiteY0" fmla="*/ 0 h 3840434"/>
              <a:gd name="connsiteX1" fmla="*/ 9144000 w 9144000"/>
              <a:gd name="connsiteY1" fmla="*/ 0 h 3840434"/>
              <a:gd name="connsiteX2" fmla="*/ 9144000 w 9144000"/>
              <a:gd name="connsiteY2" fmla="*/ 3195638 h 3840434"/>
              <a:gd name="connsiteX3" fmla="*/ 0 w 9144000"/>
              <a:gd name="connsiteY3" fmla="*/ 3228295 h 3840434"/>
              <a:gd name="connsiteX4" fmla="*/ 0 w 9144000"/>
              <a:gd name="connsiteY4" fmla="*/ 0 h 384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840434">
                <a:moveTo>
                  <a:pt x="0" y="0"/>
                </a:moveTo>
                <a:lnTo>
                  <a:pt x="9144000" y="0"/>
                </a:lnTo>
                <a:lnTo>
                  <a:pt x="9144000" y="3195638"/>
                </a:lnTo>
                <a:cubicBezTo>
                  <a:pt x="6626678" y="4003902"/>
                  <a:pt x="2068285" y="4093709"/>
                  <a:pt x="0" y="322829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i="1" smtClean="0">
                <a:latin typeface="Futura Lt BT" panose="020B0402020204020303" pitchFamily="34" charset="0"/>
              </a:rPr>
              <a:t>Bild durch Klicken auf Symbol hinzufügen</a:t>
            </a:r>
            <a:endParaRPr lang="de-DE" dirty="0"/>
          </a:p>
        </p:txBody>
      </p:sp>
      <p:sp>
        <p:nvSpPr>
          <p:cNvPr id="12" name="Rechteck 1"/>
          <p:cNvSpPr/>
          <p:nvPr userDrawn="1"/>
        </p:nvSpPr>
        <p:spPr>
          <a:xfrm>
            <a:off x="0" y="2375808"/>
            <a:ext cx="9144000" cy="645353"/>
          </a:xfrm>
          <a:custGeom>
            <a:avLst/>
            <a:gdLst>
              <a:gd name="connsiteX0" fmla="*/ 0 w 9144000"/>
              <a:gd name="connsiteY0" fmla="*/ 0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0 h 440872"/>
              <a:gd name="connsiteX0" fmla="*/ 0 w 9144000"/>
              <a:gd name="connsiteY0" fmla="*/ 81643 h 440872"/>
              <a:gd name="connsiteX1" fmla="*/ 9144000 w 9144000"/>
              <a:gd name="connsiteY1" fmla="*/ 0 h 440872"/>
              <a:gd name="connsiteX2" fmla="*/ 9144000 w 9144000"/>
              <a:gd name="connsiteY2" fmla="*/ 440872 h 440872"/>
              <a:gd name="connsiteX3" fmla="*/ 0 w 9144000"/>
              <a:gd name="connsiteY3" fmla="*/ 440872 h 440872"/>
              <a:gd name="connsiteX4" fmla="*/ 0 w 9144000"/>
              <a:gd name="connsiteY4" fmla="*/ 81643 h 440872"/>
              <a:gd name="connsiteX0" fmla="*/ 0 w 9144000"/>
              <a:gd name="connsiteY0" fmla="*/ 57150 h 416379"/>
              <a:gd name="connsiteX1" fmla="*/ 9144000 w 9144000"/>
              <a:gd name="connsiteY1" fmla="*/ 0 h 416379"/>
              <a:gd name="connsiteX2" fmla="*/ 9144000 w 9144000"/>
              <a:gd name="connsiteY2" fmla="*/ 416379 h 416379"/>
              <a:gd name="connsiteX3" fmla="*/ 0 w 9144000"/>
              <a:gd name="connsiteY3" fmla="*/ 416379 h 416379"/>
              <a:gd name="connsiteX4" fmla="*/ 0 w 9144000"/>
              <a:gd name="connsiteY4" fmla="*/ 57150 h 416379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416379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432708"/>
              <a:gd name="connsiteX1" fmla="*/ 9144000 w 9144000"/>
              <a:gd name="connsiteY1" fmla="*/ 0 h 432708"/>
              <a:gd name="connsiteX2" fmla="*/ 9144000 w 9144000"/>
              <a:gd name="connsiteY2" fmla="*/ 57150 h 432708"/>
              <a:gd name="connsiteX3" fmla="*/ 0 w 9144000"/>
              <a:gd name="connsiteY3" fmla="*/ 432708 h 432708"/>
              <a:gd name="connsiteX4" fmla="*/ 0 w 9144000"/>
              <a:gd name="connsiteY4" fmla="*/ 57150 h 432708"/>
              <a:gd name="connsiteX0" fmla="*/ 0 w 9144000"/>
              <a:gd name="connsiteY0" fmla="*/ 57150 h 719006"/>
              <a:gd name="connsiteX1" fmla="*/ 9144000 w 9144000"/>
              <a:gd name="connsiteY1" fmla="*/ 0 h 719006"/>
              <a:gd name="connsiteX2" fmla="*/ 9144000 w 9144000"/>
              <a:gd name="connsiteY2" fmla="*/ 57150 h 719006"/>
              <a:gd name="connsiteX3" fmla="*/ 0 w 9144000"/>
              <a:gd name="connsiteY3" fmla="*/ 432708 h 719006"/>
              <a:gd name="connsiteX4" fmla="*/ 0 w 9144000"/>
              <a:gd name="connsiteY4" fmla="*/ 57150 h 719006"/>
              <a:gd name="connsiteX0" fmla="*/ 0 w 9144000"/>
              <a:gd name="connsiteY0" fmla="*/ 57150 h 854641"/>
              <a:gd name="connsiteX1" fmla="*/ 9144000 w 9144000"/>
              <a:gd name="connsiteY1" fmla="*/ 0 h 854641"/>
              <a:gd name="connsiteX2" fmla="*/ 9144000 w 9144000"/>
              <a:gd name="connsiteY2" fmla="*/ 57150 h 854641"/>
              <a:gd name="connsiteX3" fmla="*/ 0 w 9144000"/>
              <a:gd name="connsiteY3" fmla="*/ 432708 h 854641"/>
              <a:gd name="connsiteX4" fmla="*/ 0 w 9144000"/>
              <a:gd name="connsiteY4" fmla="*/ 57150 h 854641"/>
              <a:gd name="connsiteX0" fmla="*/ 0 w 9144000"/>
              <a:gd name="connsiteY0" fmla="*/ 57150 h 863761"/>
              <a:gd name="connsiteX1" fmla="*/ 9144000 w 9144000"/>
              <a:gd name="connsiteY1" fmla="*/ 0 h 863761"/>
              <a:gd name="connsiteX2" fmla="*/ 9144000 w 9144000"/>
              <a:gd name="connsiteY2" fmla="*/ 73479 h 863761"/>
              <a:gd name="connsiteX3" fmla="*/ 0 w 9144000"/>
              <a:gd name="connsiteY3" fmla="*/ 432708 h 863761"/>
              <a:gd name="connsiteX4" fmla="*/ 0 w 9144000"/>
              <a:gd name="connsiteY4" fmla="*/ 57150 h 86376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  <a:gd name="connsiteX0" fmla="*/ 0 w 9144000"/>
              <a:gd name="connsiteY0" fmla="*/ 57150 h 860471"/>
              <a:gd name="connsiteX1" fmla="*/ 9144000 w 9144000"/>
              <a:gd name="connsiteY1" fmla="*/ 0 h 860471"/>
              <a:gd name="connsiteX2" fmla="*/ 9144000 w 9144000"/>
              <a:gd name="connsiteY2" fmla="*/ 73479 h 860471"/>
              <a:gd name="connsiteX3" fmla="*/ 0 w 9144000"/>
              <a:gd name="connsiteY3" fmla="*/ 432708 h 860471"/>
              <a:gd name="connsiteX4" fmla="*/ 0 w 9144000"/>
              <a:gd name="connsiteY4" fmla="*/ 57150 h 86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60471">
                <a:moveTo>
                  <a:pt x="0" y="57150"/>
                </a:moveTo>
                <a:cubicBezTo>
                  <a:pt x="2933699" y="1066801"/>
                  <a:pt x="7116536" y="672193"/>
                  <a:pt x="9144000" y="0"/>
                </a:cubicBezTo>
                <a:lnTo>
                  <a:pt x="9144000" y="73479"/>
                </a:lnTo>
                <a:cubicBezTo>
                  <a:pt x="5042807" y="1374321"/>
                  <a:pt x="1162050" y="740230"/>
                  <a:pt x="0" y="432708"/>
                </a:cubicBez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25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200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6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20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569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82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144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15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598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620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65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1"/>
            <a:ext cx="9144000" cy="4239675"/>
            <a:chOff x="0" y="1"/>
            <a:chExt cx="9144000" cy="5652900"/>
          </a:xfrm>
        </p:grpSpPr>
        <p:sp>
          <p:nvSpPr>
            <p:cNvPr id="3" name="Rechteck 2"/>
            <p:cNvSpPr/>
            <p:nvPr userDrawn="1"/>
          </p:nvSpPr>
          <p:spPr>
            <a:xfrm>
              <a:off x="0" y="1"/>
              <a:ext cx="9144000" cy="5574500"/>
            </a:xfrm>
            <a:custGeom>
              <a:avLst/>
              <a:gdLst>
                <a:gd name="connsiteX0" fmla="*/ 0 w 9144000"/>
                <a:gd name="connsiteY0" fmla="*/ 0 h 5110843"/>
                <a:gd name="connsiteX1" fmla="*/ 9144000 w 9144000"/>
                <a:gd name="connsiteY1" fmla="*/ 0 h 5110843"/>
                <a:gd name="connsiteX2" fmla="*/ 9144000 w 9144000"/>
                <a:gd name="connsiteY2" fmla="*/ 5110843 h 5110843"/>
                <a:gd name="connsiteX3" fmla="*/ 0 w 9144000"/>
                <a:gd name="connsiteY3" fmla="*/ 5110843 h 5110843"/>
                <a:gd name="connsiteX4" fmla="*/ 0 w 9144000"/>
                <a:gd name="connsiteY4" fmla="*/ 0 h 5110843"/>
                <a:gd name="connsiteX0" fmla="*/ 0 w 9144000"/>
                <a:gd name="connsiteY0" fmla="*/ 0 h 5110843"/>
                <a:gd name="connsiteX1" fmla="*/ 9144000 w 9144000"/>
                <a:gd name="connsiteY1" fmla="*/ 0 h 5110843"/>
                <a:gd name="connsiteX2" fmla="*/ 9144000 w 9144000"/>
                <a:gd name="connsiteY2" fmla="*/ 4825093 h 5110843"/>
                <a:gd name="connsiteX3" fmla="*/ 0 w 9144000"/>
                <a:gd name="connsiteY3" fmla="*/ 5110843 h 5110843"/>
                <a:gd name="connsiteX4" fmla="*/ 0 w 9144000"/>
                <a:gd name="connsiteY4" fmla="*/ 0 h 5110843"/>
                <a:gd name="connsiteX0" fmla="*/ 0 w 9144000"/>
                <a:gd name="connsiteY0" fmla="*/ 0 h 5388071"/>
                <a:gd name="connsiteX1" fmla="*/ 9144000 w 9144000"/>
                <a:gd name="connsiteY1" fmla="*/ 0 h 5388071"/>
                <a:gd name="connsiteX2" fmla="*/ 9144000 w 9144000"/>
                <a:gd name="connsiteY2" fmla="*/ 4825093 h 5388071"/>
                <a:gd name="connsiteX3" fmla="*/ 0 w 9144000"/>
                <a:gd name="connsiteY3" fmla="*/ 5110843 h 5388071"/>
                <a:gd name="connsiteX4" fmla="*/ 0 w 9144000"/>
                <a:gd name="connsiteY4" fmla="*/ 0 h 5388071"/>
                <a:gd name="connsiteX0" fmla="*/ 0 w 9144000"/>
                <a:gd name="connsiteY0" fmla="*/ 0 h 5574500"/>
                <a:gd name="connsiteX1" fmla="*/ 9144000 w 9144000"/>
                <a:gd name="connsiteY1" fmla="*/ 0 h 5574500"/>
                <a:gd name="connsiteX2" fmla="*/ 9144000 w 9144000"/>
                <a:gd name="connsiteY2" fmla="*/ 4825093 h 5574500"/>
                <a:gd name="connsiteX3" fmla="*/ 0 w 9144000"/>
                <a:gd name="connsiteY3" fmla="*/ 5110843 h 5574500"/>
                <a:gd name="connsiteX4" fmla="*/ 0 w 9144000"/>
                <a:gd name="connsiteY4" fmla="*/ 0 h 55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5574500">
                  <a:moveTo>
                    <a:pt x="0" y="0"/>
                  </a:moveTo>
                  <a:lnTo>
                    <a:pt x="9144000" y="0"/>
                  </a:lnTo>
                  <a:lnTo>
                    <a:pt x="9144000" y="4825093"/>
                  </a:lnTo>
                  <a:cubicBezTo>
                    <a:pt x="5451021" y="5957207"/>
                    <a:pt x="1709057" y="5595257"/>
                    <a:pt x="0" y="51108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1"/>
            <p:cNvSpPr/>
            <p:nvPr userDrawn="1"/>
          </p:nvSpPr>
          <p:spPr>
            <a:xfrm>
              <a:off x="0" y="4792430"/>
              <a:ext cx="9144000" cy="860471"/>
            </a:xfrm>
            <a:custGeom>
              <a:avLst/>
              <a:gdLst>
                <a:gd name="connsiteX0" fmla="*/ 0 w 9144000"/>
                <a:gd name="connsiteY0" fmla="*/ 0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0 h 440872"/>
                <a:gd name="connsiteX0" fmla="*/ 0 w 9144000"/>
                <a:gd name="connsiteY0" fmla="*/ 81643 h 440872"/>
                <a:gd name="connsiteX1" fmla="*/ 9144000 w 9144000"/>
                <a:gd name="connsiteY1" fmla="*/ 0 h 440872"/>
                <a:gd name="connsiteX2" fmla="*/ 9144000 w 9144000"/>
                <a:gd name="connsiteY2" fmla="*/ 440872 h 440872"/>
                <a:gd name="connsiteX3" fmla="*/ 0 w 9144000"/>
                <a:gd name="connsiteY3" fmla="*/ 440872 h 440872"/>
                <a:gd name="connsiteX4" fmla="*/ 0 w 9144000"/>
                <a:gd name="connsiteY4" fmla="*/ 81643 h 440872"/>
                <a:gd name="connsiteX0" fmla="*/ 0 w 9144000"/>
                <a:gd name="connsiteY0" fmla="*/ 57150 h 416379"/>
                <a:gd name="connsiteX1" fmla="*/ 9144000 w 9144000"/>
                <a:gd name="connsiteY1" fmla="*/ 0 h 416379"/>
                <a:gd name="connsiteX2" fmla="*/ 9144000 w 9144000"/>
                <a:gd name="connsiteY2" fmla="*/ 416379 h 416379"/>
                <a:gd name="connsiteX3" fmla="*/ 0 w 9144000"/>
                <a:gd name="connsiteY3" fmla="*/ 416379 h 416379"/>
                <a:gd name="connsiteX4" fmla="*/ 0 w 9144000"/>
                <a:gd name="connsiteY4" fmla="*/ 57150 h 416379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416379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432708"/>
                <a:gd name="connsiteX1" fmla="*/ 9144000 w 9144000"/>
                <a:gd name="connsiteY1" fmla="*/ 0 h 432708"/>
                <a:gd name="connsiteX2" fmla="*/ 9144000 w 9144000"/>
                <a:gd name="connsiteY2" fmla="*/ 57150 h 432708"/>
                <a:gd name="connsiteX3" fmla="*/ 0 w 9144000"/>
                <a:gd name="connsiteY3" fmla="*/ 432708 h 432708"/>
                <a:gd name="connsiteX4" fmla="*/ 0 w 9144000"/>
                <a:gd name="connsiteY4" fmla="*/ 57150 h 432708"/>
                <a:gd name="connsiteX0" fmla="*/ 0 w 9144000"/>
                <a:gd name="connsiteY0" fmla="*/ 57150 h 719006"/>
                <a:gd name="connsiteX1" fmla="*/ 9144000 w 9144000"/>
                <a:gd name="connsiteY1" fmla="*/ 0 h 719006"/>
                <a:gd name="connsiteX2" fmla="*/ 9144000 w 9144000"/>
                <a:gd name="connsiteY2" fmla="*/ 57150 h 719006"/>
                <a:gd name="connsiteX3" fmla="*/ 0 w 9144000"/>
                <a:gd name="connsiteY3" fmla="*/ 432708 h 719006"/>
                <a:gd name="connsiteX4" fmla="*/ 0 w 9144000"/>
                <a:gd name="connsiteY4" fmla="*/ 57150 h 719006"/>
                <a:gd name="connsiteX0" fmla="*/ 0 w 9144000"/>
                <a:gd name="connsiteY0" fmla="*/ 57150 h 854641"/>
                <a:gd name="connsiteX1" fmla="*/ 9144000 w 9144000"/>
                <a:gd name="connsiteY1" fmla="*/ 0 h 854641"/>
                <a:gd name="connsiteX2" fmla="*/ 9144000 w 9144000"/>
                <a:gd name="connsiteY2" fmla="*/ 57150 h 854641"/>
                <a:gd name="connsiteX3" fmla="*/ 0 w 9144000"/>
                <a:gd name="connsiteY3" fmla="*/ 432708 h 854641"/>
                <a:gd name="connsiteX4" fmla="*/ 0 w 9144000"/>
                <a:gd name="connsiteY4" fmla="*/ 57150 h 854641"/>
                <a:gd name="connsiteX0" fmla="*/ 0 w 9144000"/>
                <a:gd name="connsiteY0" fmla="*/ 57150 h 863761"/>
                <a:gd name="connsiteX1" fmla="*/ 9144000 w 9144000"/>
                <a:gd name="connsiteY1" fmla="*/ 0 h 863761"/>
                <a:gd name="connsiteX2" fmla="*/ 9144000 w 9144000"/>
                <a:gd name="connsiteY2" fmla="*/ 73479 h 863761"/>
                <a:gd name="connsiteX3" fmla="*/ 0 w 9144000"/>
                <a:gd name="connsiteY3" fmla="*/ 432708 h 863761"/>
                <a:gd name="connsiteX4" fmla="*/ 0 w 9144000"/>
                <a:gd name="connsiteY4" fmla="*/ 57150 h 86376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  <a:gd name="connsiteX0" fmla="*/ 0 w 9144000"/>
                <a:gd name="connsiteY0" fmla="*/ 57150 h 860471"/>
                <a:gd name="connsiteX1" fmla="*/ 9144000 w 9144000"/>
                <a:gd name="connsiteY1" fmla="*/ 0 h 860471"/>
                <a:gd name="connsiteX2" fmla="*/ 9144000 w 9144000"/>
                <a:gd name="connsiteY2" fmla="*/ 73479 h 860471"/>
                <a:gd name="connsiteX3" fmla="*/ 0 w 9144000"/>
                <a:gd name="connsiteY3" fmla="*/ 432708 h 860471"/>
                <a:gd name="connsiteX4" fmla="*/ 0 w 9144000"/>
                <a:gd name="connsiteY4" fmla="*/ 57150 h 86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60471">
                  <a:moveTo>
                    <a:pt x="0" y="57150"/>
                  </a:moveTo>
                  <a:cubicBezTo>
                    <a:pt x="2933699" y="1066801"/>
                    <a:pt x="7116536" y="672193"/>
                    <a:pt x="9144000" y="0"/>
                  </a:cubicBezTo>
                  <a:lnTo>
                    <a:pt x="9144000" y="73479"/>
                  </a:lnTo>
                  <a:cubicBezTo>
                    <a:pt x="5042807" y="1374321"/>
                    <a:pt x="1162050" y="740230"/>
                    <a:pt x="0" y="432708"/>
                  </a:cubicBezTo>
                  <a:lnTo>
                    <a:pt x="0" y="571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64001" y="552451"/>
            <a:ext cx="7385957" cy="4612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cap="all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KAPITELEINSTIEG</a:t>
            </a:r>
          </a:p>
          <a:p>
            <a:pPr lvl="0"/>
            <a:endParaRPr lang="de-DE" dirty="0"/>
          </a:p>
        </p:txBody>
      </p:sp>
      <p:sp>
        <p:nvSpPr>
          <p:cNvPr id="22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864001" y="1021897"/>
            <a:ext cx="7385957" cy="1066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200" b="0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mit Untertitel</a:t>
            </a:r>
          </a:p>
          <a:p>
            <a:pPr lvl="0"/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2050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Kapitel | Titel der Veranstaltung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225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85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262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429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647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397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58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693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975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262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01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80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/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-12062" y="967711"/>
            <a:ext cx="9156062" cy="1413818"/>
          </a:xfrm>
          <a:custGeom>
            <a:avLst/>
            <a:gdLst>
              <a:gd name="connsiteX0" fmla="*/ 0 w 9155278"/>
              <a:gd name="connsiteY0" fmla="*/ 0 h 1500416"/>
              <a:gd name="connsiteX1" fmla="*/ 9155278 w 9155278"/>
              <a:gd name="connsiteY1" fmla="*/ 0 h 1500416"/>
              <a:gd name="connsiteX2" fmla="*/ 9155278 w 9155278"/>
              <a:gd name="connsiteY2" fmla="*/ 1500416 h 1500416"/>
              <a:gd name="connsiteX3" fmla="*/ 0 w 9155278"/>
              <a:gd name="connsiteY3" fmla="*/ 1500416 h 1500416"/>
              <a:gd name="connsiteX4" fmla="*/ 0 w 9155278"/>
              <a:gd name="connsiteY4" fmla="*/ 0 h 1500416"/>
              <a:gd name="connsiteX0" fmla="*/ 0 w 9155278"/>
              <a:gd name="connsiteY0" fmla="*/ 0 h 1704523"/>
              <a:gd name="connsiteX1" fmla="*/ 9155278 w 9155278"/>
              <a:gd name="connsiteY1" fmla="*/ 0 h 1704523"/>
              <a:gd name="connsiteX2" fmla="*/ 9155278 w 9155278"/>
              <a:gd name="connsiteY2" fmla="*/ 1500416 h 1704523"/>
              <a:gd name="connsiteX3" fmla="*/ 8165 w 9155278"/>
              <a:gd name="connsiteY3" fmla="*/ 1704523 h 1704523"/>
              <a:gd name="connsiteX4" fmla="*/ 0 w 9155278"/>
              <a:gd name="connsiteY4" fmla="*/ 0 h 1704523"/>
              <a:gd name="connsiteX0" fmla="*/ 0 w 9155278"/>
              <a:gd name="connsiteY0" fmla="*/ 0 h 1704523"/>
              <a:gd name="connsiteX1" fmla="*/ 9155278 w 9155278"/>
              <a:gd name="connsiteY1" fmla="*/ 0 h 1704523"/>
              <a:gd name="connsiteX2" fmla="*/ 9155278 w 9155278"/>
              <a:gd name="connsiteY2" fmla="*/ 1500416 h 1704523"/>
              <a:gd name="connsiteX3" fmla="*/ 8165 w 9155278"/>
              <a:gd name="connsiteY3" fmla="*/ 1704523 h 1704523"/>
              <a:gd name="connsiteX4" fmla="*/ 0 w 9155278"/>
              <a:gd name="connsiteY4" fmla="*/ 0 h 1704523"/>
              <a:gd name="connsiteX0" fmla="*/ 784 w 9156062"/>
              <a:gd name="connsiteY0" fmla="*/ 0 h 1704523"/>
              <a:gd name="connsiteX1" fmla="*/ 9156062 w 9156062"/>
              <a:gd name="connsiteY1" fmla="*/ 0 h 1704523"/>
              <a:gd name="connsiteX2" fmla="*/ 9156062 w 9156062"/>
              <a:gd name="connsiteY2" fmla="*/ 1500416 h 1704523"/>
              <a:gd name="connsiteX3" fmla="*/ 785 w 9156062"/>
              <a:gd name="connsiteY3" fmla="*/ 1704523 h 1704523"/>
              <a:gd name="connsiteX4" fmla="*/ 784 w 9156062"/>
              <a:gd name="connsiteY4" fmla="*/ 0 h 1704523"/>
              <a:gd name="connsiteX0" fmla="*/ 784 w 9156062"/>
              <a:gd name="connsiteY0" fmla="*/ 0 h 1850304"/>
              <a:gd name="connsiteX1" fmla="*/ 9156062 w 9156062"/>
              <a:gd name="connsiteY1" fmla="*/ 0 h 1850304"/>
              <a:gd name="connsiteX2" fmla="*/ 9156062 w 9156062"/>
              <a:gd name="connsiteY2" fmla="*/ 1500416 h 1850304"/>
              <a:gd name="connsiteX3" fmla="*/ 785 w 9156062"/>
              <a:gd name="connsiteY3" fmla="*/ 1704523 h 1850304"/>
              <a:gd name="connsiteX4" fmla="*/ 784 w 9156062"/>
              <a:gd name="connsiteY4" fmla="*/ 0 h 1850304"/>
              <a:gd name="connsiteX0" fmla="*/ 784 w 9156062"/>
              <a:gd name="connsiteY0" fmla="*/ 0 h 1885091"/>
              <a:gd name="connsiteX1" fmla="*/ 9156062 w 9156062"/>
              <a:gd name="connsiteY1" fmla="*/ 0 h 1885091"/>
              <a:gd name="connsiteX2" fmla="*/ 9156062 w 9156062"/>
              <a:gd name="connsiteY2" fmla="*/ 1500416 h 1885091"/>
              <a:gd name="connsiteX3" fmla="*/ 785 w 9156062"/>
              <a:gd name="connsiteY3" fmla="*/ 1704523 h 1885091"/>
              <a:gd name="connsiteX4" fmla="*/ 784 w 9156062"/>
              <a:gd name="connsiteY4" fmla="*/ 0 h 18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062" h="1885091">
                <a:moveTo>
                  <a:pt x="784" y="0"/>
                </a:moveTo>
                <a:lnTo>
                  <a:pt x="9156062" y="0"/>
                </a:lnTo>
                <a:lnTo>
                  <a:pt x="9156062" y="1500416"/>
                </a:lnTo>
                <a:cubicBezTo>
                  <a:pt x="7092182" y="1756231"/>
                  <a:pt x="3991436" y="2101851"/>
                  <a:pt x="785" y="1704523"/>
                </a:cubicBezTo>
                <a:cubicBezTo>
                  <a:pt x="-1937" y="1136349"/>
                  <a:pt x="3506" y="568174"/>
                  <a:pt x="784" y="0"/>
                </a:cubicBez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8"/>
          </p:nvPr>
        </p:nvSpPr>
        <p:spPr>
          <a:xfrm>
            <a:off x="-11278" y="967710"/>
            <a:ext cx="2513177" cy="1399614"/>
          </a:xfrm>
          <a:custGeom>
            <a:avLst/>
            <a:gdLst>
              <a:gd name="connsiteX0" fmla="*/ 0 w 2501900"/>
              <a:gd name="connsiteY0" fmla="*/ 0 h 2082799"/>
              <a:gd name="connsiteX1" fmla="*/ 2501900 w 2501900"/>
              <a:gd name="connsiteY1" fmla="*/ 0 h 2082799"/>
              <a:gd name="connsiteX2" fmla="*/ 2501900 w 2501900"/>
              <a:gd name="connsiteY2" fmla="*/ 2082799 h 2082799"/>
              <a:gd name="connsiteX3" fmla="*/ 0 w 2501900"/>
              <a:gd name="connsiteY3" fmla="*/ 2082799 h 2082799"/>
              <a:gd name="connsiteX4" fmla="*/ 0 w 2501900"/>
              <a:gd name="connsiteY4" fmla="*/ 0 h 2082799"/>
              <a:gd name="connsiteX0" fmla="*/ 23091 w 2524991"/>
              <a:gd name="connsiteY0" fmla="*/ 0 h 2082799"/>
              <a:gd name="connsiteX1" fmla="*/ 2524991 w 2524991"/>
              <a:gd name="connsiteY1" fmla="*/ 0 h 2082799"/>
              <a:gd name="connsiteX2" fmla="*/ 2524991 w 2524991"/>
              <a:gd name="connsiteY2" fmla="*/ 2082799 h 2082799"/>
              <a:gd name="connsiteX3" fmla="*/ 0 w 2524991"/>
              <a:gd name="connsiteY3" fmla="*/ 1794162 h 2082799"/>
              <a:gd name="connsiteX4" fmla="*/ 23091 w 2524991"/>
              <a:gd name="connsiteY4" fmla="*/ 0 h 2082799"/>
              <a:gd name="connsiteX0" fmla="*/ 23091 w 2524991"/>
              <a:gd name="connsiteY0" fmla="*/ 0 h 1866152"/>
              <a:gd name="connsiteX1" fmla="*/ 2524991 w 2524991"/>
              <a:gd name="connsiteY1" fmla="*/ 0 h 1866152"/>
              <a:gd name="connsiteX2" fmla="*/ 2524991 w 2524991"/>
              <a:gd name="connsiteY2" fmla="*/ 1866152 h 1866152"/>
              <a:gd name="connsiteX3" fmla="*/ 0 w 2524991"/>
              <a:gd name="connsiteY3" fmla="*/ 1794162 h 1866152"/>
              <a:gd name="connsiteX4" fmla="*/ 23091 w 2524991"/>
              <a:gd name="connsiteY4" fmla="*/ 0 h 1866152"/>
              <a:gd name="connsiteX0" fmla="*/ 11277 w 2513177"/>
              <a:gd name="connsiteY0" fmla="*/ 0 h 1866152"/>
              <a:gd name="connsiteX1" fmla="*/ 2513177 w 2513177"/>
              <a:gd name="connsiteY1" fmla="*/ 0 h 1866152"/>
              <a:gd name="connsiteX2" fmla="*/ 2513177 w 2513177"/>
              <a:gd name="connsiteY2" fmla="*/ 1866152 h 1866152"/>
              <a:gd name="connsiteX3" fmla="*/ 0 w 2513177"/>
              <a:gd name="connsiteY3" fmla="*/ 1711464 h 1866152"/>
              <a:gd name="connsiteX4" fmla="*/ 11277 w 2513177"/>
              <a:gd name="connsiteY4" fmla="*/ 0 h 1866152"/>
              <a:gd name="connsiteX0" fmla="*/ 11277 w 2513177"/>
              <a:gd name="connsiteY0" fmla="*/ 0 h 1866152"/>
              <a:gd name="connsiteX1" fmla="*/ 2513177 w 2513177"/>
              <a:gd name="connsiteY1" fmla="*/ 0 h 1866152"/>
              <a:gd name="connsiteX2" fmla="*/ 2513177 w 2513177"/>
              <a:gd name="connsiteY2" fmla="*/ 1866152 h 1866152"/>
              <a:gd name="connsiteX3" fmla="*/ 0 w 2513177"/>
              <a:gd name="connsiteY3" fmla="*/ 1711464 h 1866152"/>
              <a:gd name="connsiteX4" fmla="*/ 11277 w 2513177"/>
              <a:gd name="connsiteY4" fmla="*/ 0 h 1866152"/>
              <a:gd name="connsiteX0" fmla="*/ 11277 w 2513177"/>
              <a:gd name="connsiteY0" fmla="*/ 0 h 1866152"/>
              <a:gd name="connsiteX1" fmla="*/ 2513177 w 2513177"/>
              <a:gd name="connsiteY1" fmla="*/ 0 h 1866152"/>
              <a:gd name="connsiteX2" fmla="*/ 2513177 w 2513177"/>
              <a:gd name="connsiteY2" fmla="*/ 1866152 h 1866152"/>
              <a:gd name="connsiteX3" fmla="*/ 0 w 2513177"/>
              <a:gd name="connsiteY3" fmla="*/ 1711464 h 1866152"/>
              <a:gd name="connsiteX4" fmla="*/ 11277 w 2513177"/>
              <a:gd name="connsiteY4" fmla="*/ 0 h 1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177" h="1866152">
                <a:moveTo>
                  <a:pt x="11277" y="0"/>
                </a:moveTo>
                <a:lnTo>
                  <a:pt x="2513177" y="0"/>
                </a:lnTo>
                <a:lnTo>
                  <a:pt x="2513177" y="1866152"/>
                </a:lnTo>
                <a:cubicBezTo>
                  <a:pt x="1645916" y="1820496"/>
                  <a:pt x="867261" y="1798469"/>
                  <a:pt x="0" y="1711464"/>
                </a:cubicBezTo>
                <a:lnTo>
                  <a:pt x="11277" y="0"/>
                </a:lnTo>
                <a:close/>
              </a:path>
            </a:pathLst>
          </a:custGeom>
          <a:noFill/>
        </p:spPr>
        <p:txBody>
          <a:bodyPr vert="horz"/>
          <a:lstStyle>
            <a:lvl1pPr marL="0" indent="0" algn="ctr">
              <a:buNone/>
              <a:defRPr sz="1400" i="1">
                <a:solidFill>
                  <a:srgbClr val="008AC9"/>
                </a:solidFill>
                <a:latin typeface="+mn-lt"/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88559" y="1090172"/>
            <a:ext cx="6030204" cy="476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>
                <a:solidFill>
                  <a:srgbClr val="008AC9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de-DE" noProof="0" dirty="0" smtClean="0"/>
              <a:t>Prof. Dr. Guido </a:t>
            </a:r>
            <a:r>
              <a:rPr lang="de-DE" noProof="0" dirty="0" err="1" smtClean="0"/>
              <a:t>Namesgeber</a:t>
            </a:r>
            <a:endParaRPr lang="de-DE" noProof="0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82918" y="1566423"/>
            <a:ext cx="3908363" cy="800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/>
            <a:r>
              <a:rPr lang="de-DE" noProof="0" dirty="0" smtClean="0"/>
              <a:t>Facharzt für </a:t>
            </a:r>
            <a:r>
              <a:rPr lang="de-DE" noProof="0" dirty="0" err="1" smtClean="0"/>
              <a:t>Cim</a:t>
            </a:r>
            <a:r>
              <a:rPr lang="de-DE" noProof="0" dirty="0" smtClean="0"/>
              <a:t> int. </a:t>
            </a:r>
            <a:r>
              <a:rPr lang="de-DE" noProof="0" dirty="0" err="1" smtClean="0"/>
              <a:t>Imus</a:t>
            </a:r>
            <a:r>
              <a:rPr lang="de-DE" noProof="0" dirty="0" smtClean="0"/>
              <a:t>, </a:t>
            </a:r>
            <a:r>
              <a:rPr lang="de-DE" noProof="0" dirty="0" err="1" smtClean="0"/>
              <a:t>sit</a:t>
            </a:r>
            <a:r>
              <a:rPr lang="de-DE" noProof="0" dirty="0" smtClean="0"/>
              <a:t> </a:t>
            </a:r>
            <a:r>
              <a:rPr lang="de-DE" noProof="0" dirty="0" err="1" smtClean="0"/>
              <a:t>prat</a:t>
            </a:r>
            <a:r>
              <a:rPr lang="de-DE" noProof="0" dirty="0" smtClean="0"/>
              <a:t> </a:t>
            </a:r>
            <a:r>
              <a:rPr lang="de-DE" noProof="0" dirty="0" err="1" smtClean="0"/>
              <a:t>dolectur</a:t>
            </a:r>
            <a:r>
              <a:rPr lang="de-DE" noProof="0" dirty="0" smtClean="0"/>
              <a:t>, </a:t>
            </a:r>
            <a:r>
              <a:rPr lang="de-DE" noProof="0" dirty="0" err="1" smtClean="0"/>
              <a:t>con</a:t>
            </a:r>
            <a:r>
              <a:rPr lang="de-DE" noProof="0" dirty="0" smtClean="0"/>
              <a:t> </a:t>
            </a:r>
            <a:r>
              <a:rPr lang="de-DE" noProof="0" dirty="0" err="1" smtClean="0"/>
              <a:t>ped</a:t>
            </a:r>
            <a:r>
              <a:rPr lang="de-DE" noProof="0" dirty="0" smtClean="0"/>
              <a:t> spezialisiert auf </a:t>
            </a:r>
            <a:r>
              <a:rPr lang="de-DE" noProof="0" dirty="0" err="1" smtClean="0"/>
              <a:t>velibea</a:t>
            </a:r>
            <a:r>
              <a:rPr lang="de-DE" noProof="0" dirty="0" smtClean="0"/>
              <a:t> </a:t>
            </a:r>
            <a:r>
              <a:rPr lang="de-DE" noProof="0" dirty="0" err="1" smtClean="0"/>
              <a:t>niendit</a:t>
            </a:r>
            <a:r>
              <a:rPr lang="de-DE" noProof="0" dirty="0" smtClean="0"/>
              <a:t> </a:t>
            </a:r>
            <a:r>
              <a:rPr lang="de-DE" noProof="0" dirty="0" err="1" smtClean="0"/>
              <a:t>illaborem</a:t>
            </a:r>
            <a:r>
              <a:rPr lang="de-DE" noProof="0" dirty="0" smtClean="0"/>
              <a:t> </a:t>
            </a:r>
            <a:r>
              <a:rPr lang="de-DE" noProof="0" dirty="0" err="1" smtClean="0"/>
              <a:t>qui</a:t>
            </a:r>
            <a:r>
              <a:rPr lang="de-DE" noProof="0" dirty="0" smtClean="0"/>
              <a:t> de </a:t>
            </a:r>
            <a:r>
              <a:rPr lang="de-DE" noProof="0" dirty="0" err="1" smtClean="0"/>
              <a:t>dolo</a:t>
            </a:r>
            <a:r>
              <a:rPr lang="de-DE" noProof="0" dirty="0" smtClean="0"/>
              <a:t> </a:t>
            </a:r>
            <a:r>
              <a:rPr lang="de-DE" noProof="0" dirty="0" err="1" smtClean="0"/>
              <a:t>cupta</a:t>
            </a:r>
            <a:r>
              <a:rPr lang="de-DE" noProof="0" dirty="0" smtClean="0"/>
              <a:t> </a:t>
            </a:r>
            <a:r>
              <a:rPr lang="de-DE" noProof="0" dirty="0" err="1" smtClean="0"/>
              <a:t>volut</a:t>
            </a:r>
            <a:endParaRPr lang="de-DE" noProof="0" dirty="0" smtClean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2603529"/>
            <a:ext cx="2044700" cy="21342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sz="1600"/>
            </a:lvl1pPr>
            <a:lvl2pPr marL="290250" indent="0" algn="r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Tx/>
              <a:buNone/>
              <a:defRPr sz="1600"/>
            </a:lvl2pPr>
            <a:lvl3pPr marL="563400" indent="0" algn="r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Tx/>
              <a:buNone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777280" y="2603529"/>
            <a:ext cx="6041483" cy="213424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6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6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85288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361750" y="907081"/>
            <a:ext cx="3771500" cy="3537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1	Erstes Thema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438250" y="907081"/>
            <a:ext cx="3771500" cy="3537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2	Zweites Thema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8" hasCustomPrompt="1"/>
          </p:nvPr>
        </p:nvSpPr>
        <p:spPr>
          <a:xfrm>
            <a:off x="361750" y="2456635"/>
            <a:ext cx="3771500" cy="3537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3	Drittes Thema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idx="20" hasCustomPrompt="1"/>
          </p:nvPr>
        </p:nvSpPr>
        <p:spPr>
          <a:xfrm>
            <a:off x="4438250" y="2456635"/>
            <a:ext cx="3771500" cy="3537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4	Viertes Thema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noProof="0" dirty="0" smtClean="0"/>
              <a:t>Kapitel | Titel der Veranstaltung</a:t>
            </a:r>
            <a:endParaRPr lang="de-DE" noProof="0" dirty="0"/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18762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823098" y="1260867"/>
            <a:ext cx="3310153" cy="119576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6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6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903107" y="1285743"/>
            <a:ext cx="3771500" cy="119576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6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6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23098" y="2814554"/>
            <a:ext cx="3310153" cy="1910341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6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6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903107" y="2814688"/>
            <a:ext cx="3771500" cy="1910207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16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16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290726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/>
          <p:cNvSpPr/>
          <p:nvPr userDrawn="1"/>
        </p:nvSpPr>
        <p:spPr>
          <a:xfrm>
            <a:off x="-11278" y="4724895"/>
            <a:ext cx="9155278" cy="418606"/>
          </a:xfrm>
          <a:custGeom>
            <a:avLst/>
            <a:gdLst>
              <a:gd name="connsiteX0" fmla="*/ 0 w 9155278"/>
              <a:gd name="connsiteY0" fmla="*/ 0 h 558141"/>
              <a:gd name="connsiteX1" fmla="*/ 9155278 w 9155278"/>
              <a:gd name="connsiteY1" fmla="*/ 0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71607"/>
              <a:gd name="connsiteY0" fmla="*/ 0 h 558141"/>
              <a:gd name="connsiteX1" fmla="*/ 9171607 w 9171607"/>
              <a:gd name="connsiteY1" fmla="*/ 163285 h 558141"/>
              <a:gd name="connsiteX2" fmla="*/ 9155278 w 9171607"/>
              <a:gd name="connsiteY2" fmla="*/ 558141 h 558141"/>
              <a:gd name="connsiteX3" fmla="*/ 0 w 9171607"/>
              <a:gd name="connsiteY3" fmla="*/ 558141 h 558141"/>
              <a:gd name="connsiteX4" fmla="*/ 0 w 9171607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  <a:gd name="connsiteX0" fmla="*/ 0 w 9155278"/>
              <a:gd name="connsiteY0" fmla="*/ 0 h 558141"/>
              <a:gd name="connsiteX1" fmla="*/ 9155278 w 9155278"/>
              <a:gd name="connsiteY1" fmla="*/ 163285 h 558141"/>
              <a:gd name="connsiteX2" fmla="*/ 9155278 w 9155278"/>
              <a:gd name="connsiteY2" fmla="*/ 558141 h 558141"/>
              <a:gd name="connsiteX3" fmla="*/ 0 w 9155278"/>
              <a:gd name="connsiteY3" fmla="*/ 558141 h 558141"/>
              <a:gd name="connsiteX4" fmla="*/ 0 w 9155278"/>
              <a:gd name="connsiteY4" fmla="*/ 0 h 55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278" h="558141">
                <a:moveTo>
                  <a:pt x="0" y="0"/>
                </a:moveTo>
                <a:cubicBezTo>
                  <a:pt x="2912967" y="266699"/>
                  <a:pt x="6103519" y="141514"/>
                  <a:pt x="9155278" y="163285"/>
                </a:cubicBezTo>
                <a:lnTo>
                  <a:pt x="9155278" y="558141"/>
                </a:lnTo>
                <a:lnTo>
                  <a:pt x="0" y="5581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1750" y="4910664"/>
            <a:ext cx="6657012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spcAft>
                <a:spcPts val="0"/>
              </a:spcAft>
              <a:defRPr lang="de-DE" b="1" i="0" smtClean="0">
                <a:effectLst/>
              </a:defRPr>
            </a:lvl1pPr>
          </a:lstStyle>
          <a:p>
            <a:r>
              <a:rPr lang="de-DE" dirty="0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61750" y="133890"/>
            <a:ext cx="4541357" cy="5992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i="0" baseline="0">
                <a:solidFill>
                  <a:srgbClr val="008AC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 smtClean="0"/>
              <a:t>Überschrift</a:t>
            </a:r>
          </a:p>
          <a:p>
            <a:pPr lvl="0"/>
            <a:r>
              <a:rPr lang="de-DE" noProof="0" dirty="0" smtClean="0"/>
              <a:t>auch zweizeilig möglich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61750" y="960779"/>
            <a:ext cx="8420500" cy="376411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 sz="2000"/>
            </a:lvl1pPr>
            <a:lvl2pPr marL="576000" indent="-28575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/>
            </a:lvl2pPr>
            <a:lvl3pPr marL="792000" indent="-228600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/>
            </a:lvl3pPr>
          </a:lstStyle>
          <a:p>
            <a:pPr lvl="0"/>
            <a:r>
              <a:rPr lang="de-DE" noProof="0" dirty="0" smtClean="0"/>
              <a:t>Hier Text einfügen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677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5193" y="4910664"/>
            <a:ext cx="6626650" cy="23283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 smtClean="0"/>
              <a:t>Kapitel | Titel der Veranstaltung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88400" y="4921125"/>
            <a:ext cx="1800000" cy="2223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1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D0F8F59-D3C3-4B42-A0D4-D661271E23B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Bild 10" descr="MF+UKL_RGB_Koppel_pos.emf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69" y="3175"/>
            <a:ext cx="4113678" cy="8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96" r:id="rId3"/>
    <p:sldLayoutId id="2147483662" r:id="rId4"/>
    <p:sldLayoutId id="2147483698" r:id="rId5"/>
    <p:sldLayoutId id="2147483661" r:id="rId6"/>
    <p:sldLayoutId id="2147483650" r:id="rId7"/>
    <p:sldLayoutId id="2147483651" r:id="rId8"/>
    <p:sldLayoutId id="2147483695" r:id="rId9"/>
    <p:sldLayoutId id="2147483663" r:id="rId10"/>
    <p:sldLayoutId id="2147483664" r:id="rId11"/>
    <p:sldLayoutId id="2147483700" r:id="rId12"/>
    <p:sldLayoutId id="2147483665" r:id="rId13"/>
    <p:sldLayoutId id="2147483699" r:id="rId14"/>
    <p:sldLayoutId id="2147483701" r:id="rId15"/>
    <p:sldLayoutId id="2147483668" r:id="rId16"/>
    <p:sldLayoutId id="2147483702" r:id="rId17"/>
    <p:sldLayoutId id="2147483694" r:id="rId18"/>
    <p:sldLayoutId id="2147483688" r:id="rId19"/>
    <p:sldLayoutId id="2147483687" r:id="rId20"/>
    <p:sldLayoutId id="2147483691" r:id="rId21"/>
    <p:sldLayoutId id="2147483689" r:id="rId22"/>
    <p:sldLayoutId id="2147483703" r:id="rId23"/>
    <p:sldLayoutId id="2147483671" r:id="rId24"/>
    <p:sldLayoutId id="2147483692" r:id="rId25"/>
    <p:sldLayoutId id="2147483693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0893-28B5-4E5A-9421-2716264C3640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61C-8D94-4632-A40E-9DC19F86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08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4164-CCFE-49F6-BE2A-E6808FED949F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C3FB-726A-4B09-BA1D-5D42070D54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1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ADDE-0A7B-4C1F-B847-68B58276BFD5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EF19-91E0-4520-AB6C-354D51319C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2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9868-A726-4899-BF05-302C823BB7CB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63C3-FE3E-4C23-AA00-FFD01441F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7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64275" y="1318494"/>
            <a:ext cx="7403910" cy="857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b="1" dirty="0" smtClean="0"/>
              <a:t>Unterstützungs- und Informationsbedürfnisse junger Erwachsener </a:t>
            </a:r>
            <a:r>
              <a:rPr lang="de-DE" sz="2400" b="1" dirty="0"/>
              <a:t>mit </a:t>
            </a:r>
            <a:r>
              <a:rPr lang="de-DE" sz="2400" b="1" dirty="0" smtClean="0"/>
              <a:t>Krebs in der Nachsorge</a:t>
            </a:r>
            <a:endParaRPr lang="de-DE" b="1" dirty="0"/>
          </a:p>
          <a:p>
            <a:pPr>
              <a:lnSpc>
                <a:spcPct val="100000"/>
              </a:lnSpc>
            </a:pP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764275" y="2607762"/>
            <a:ext cx="5138381" cy="1103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 dirty="0" smtClean="0"/>
              <a:t>Hannah Brock &amp; Diana Richter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Abteilung für Medizinische Psychologie und Medizinische Soziologie</a:t>
            </a:r>
          </a:p>
          <a:p>
            <a:pPr>
              <a:lnSpc>
                <a:spcPct val="100000"/>
              </a:lnSpc>
            </a:pPr>
            <a:r>
              <a:rPr lang="de-DE" sz="1400" dirty="0" smtClean="0"/>
              <a:t>Universitätsklinikum Leipzig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66" y="2091446"/>
            <a:ext cx="1433403" cy="1432249"/>
          </a:xfrm>
          <a:prstGeom prst="rect">
            <a:avLst/>
          </a:prstGeom>
        </p:spPr>
      </p:pic>
      <p:sp>
        <p:nvSpPr>
          <p:cNvPr id="5" name="Fußzeilenplatzhalter 1"/>
          <p:cNvSpPr txBox="1">
            <a:spLocks/>
          </p:cNvSpPr>
          <p:nvPr/>
        </p:nvSpPr>
        <p:spPr>
          <a:xfrm>
            <a:off x="127356" y="4677827"/>
            <a:ext cx="8677747" cy="2328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 smtClean="0"/>
              <a:t>23. Rehabilitationswissenschaftliches Symposium am 4. November 2022 in Leipzig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22451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Unterstützungsbedürfnisse</a:t>
            </a: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9FD7473-BAE0-4728-BBA3-2A6DA65A1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483363"/>
              </p:ext>
            </p:extLst>
          </p:nvPr>
        </p:nvGraphicFramePr>
        <p:xfrm>
          <a:off x="539552" y="1550728"/>
          <a:ext cx="6800362" cy="284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399953" y="1671849"/>
            <a:ext cx="93610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D4D4C"/>
                </a:solidFill>
              </a:rPr>
              <a:t>p= 0.001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38841" y="2104304"/>
            <a:ext cx="93610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D4D4C"/>
                </a:solidFill>
              </a:rPr>
              <a:t>p= 0.021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31901" y="3793683"/>
            <a:ext cx="936104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D4D4C"/>
                </a:solidFill>
              </a:rPr>
              <a:t>p&lt; 0.001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2096" y="495589"/>
            <a:ext cx="211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Stichprobe</a:t>
            </a:r>
            <a:r>
              <a:rPr lang="en-GB" dirty="0" smtClean="0"/>
              <a:t> N=514</a:t>
            </a:r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7756868" y="4486787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Sender et al. (2019)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Unerfüllte Unterstützungsbedürfnisse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57981480"/>
              </p:ext>
            </p:extLst>
          </p:nvPr>
        </p:nvGraphicFramePr>
        <p:xfrm>
          <a:off x="361751" y="1186249"/>
          <a:ext cx="6788692" cy="342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018762" y="2488739"/>
            <a:ext cx="2028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StudienteilnehmerN</a:t>
            </a:r>
            <a:r>
              <a:rPr lang="en-GB" dirty="0" smtClean="0"/>
              <a:t>=514</a:t>
            </a:r>
          </a:p>
          <a:p>
            <a:endParaRPr lang="en-GB" dirty="0"/>
          </a:p>
          <a:p>
            <a:endParaRPr lang="en-GB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88271" y="656788"/>
            <a:ext cx="5720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latin typeface="+mj-lt"/>
              </a:rPr>
              <a:t>Über </a:t>
            </a:r>
            <a:r>
              <a:rPr lang="de-DE" sz="1400" b="1" dirty="0">
                <a:solidFill>
                  <a:srgbClr val="000000"/>
                </a:solidFill>
                <a:latin typeface="+mj-lt"/>
              </a:rPr>
              <a:t>70%</a:t>
            </a:r>
            <a:r>
              <a:rPr lang="de-DE" sz="1400" dirty="0">
                <a:solidFill>
                  <a:srgbClr val="000000"/>
                </a:solidFill>
                <a:latin typeface="+mj-lt"/>
              </a:rPr>
              <a:t> der AYA berichten </a:t>
            </a:r>
            <a:r>
              <a:rPr lang="de-DE" sz="1400" dirty="0" smtClean="0">
                <a:solidFill>
                  <a:srgbClr val="000000"/>
                </a:solidFill>
                <a:latin typeface="+mj-lt"/>
              </a:rPr>
              <a:t>unerfüllten Unterstützungsbedarf</a:t>
            </a:r>
            <a:r>
              <a:rPr lang="de-DE" sz="1000" dirty="0" smtClean="0">
                <a:solidFill>
                  <a:srgbClr val="000000"/>
                </a:solidFill>
                <a:latin typeface="+mj-lt"/>
              </a:rPr>
              <a:t> </a:t>
            </a:r>
            <a:endParaRPr lang="de-DE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756868" y="4486787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Sender et al. (2019)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Sichtbarkeit und Inanspruchnahme psychosozialer Unterstützungsangebote in der Nachsorge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0" y="1126166"/>
            <a:ext cx="6868068" cy="329068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756868" y="4486787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Sender et al. (2019)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Zufriedenheit mit psychosozialen Unterstützungsangeboten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4" y="1195657"/>
            <a:ext cx="6763838" cy="33227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54480" y="3775166"/>
            <a:ext cx="126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psychologische </a:t>
            </a:r>
            <a:b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</a:t>
            </a:r>
            <a:endParaRPr lang="de-DE" sz="1200" dirty="0">
              <a:solidFill>
                <a:srgbClr val="50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41582" y="3775165"/>
            <a:ext cx="126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sozialrechtliche </a:t>
            </a:r>
            <a:b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srgbClr val="50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</a:t>
            </a:r>
            <a:endParaRPr lang="de-DE" sz="1200" dirty="0">
              <a:solidFill>
                <a:srgbClr val="50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56868" y="4486787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Sender et al. (2019)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Kinderwunsch und Fertilität 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73881"/>
            <a:ext cx="6368654" cy="4157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de-DE" sz="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800" dirty="0"/>
              <a:t> </a:t>
            </a:r>
            <a:endParaRPr lang="de-DE" altLang="de-DE" sz="165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65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65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650" dirty="0"/>
              <a:t> 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61750" y="573881"/>
            <a:ext cx="6843206" cy="3833462"/>
            <a:chOff x="1547813" y="844504"/>
            <a:chExt cx="6005512" cy="383346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58528" y="1172766"/>
              <a:ext cx="5994797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55600" indent="-355600" eaLnBrk="0" hangingPunct="0">
                <a:spcBef>
                  <a:spcPct val="50000"/>
                </a:spcBef>
                <a:buClr>
                  <a:srgbClr val="007CBB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rgbClr val="007CBB"/>
                </a:buClr>
                <a:buSzPct val="120000"/>
                <a:buChar char="•"/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CBB"/>
                </a:buClr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CBB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itchFamily="2" charset="2"/>
                <a:buNone/>
                <a:defRPr/>
              </a:pPr>
              <a:endParaRPr lang="de-DE" altLang="de-DE" sz="1350" b="1" dirty="0"/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  <a:defRPr/>
              </a:pPr>
              <a:r>
                <a:rPr lang="de-DE" altLang="de-DE" sz="1500" dirty="0"/>
                <a:t>•</a:t>
              </a:r>
              <a:r>
                <a:rPr lang="de-DE" altLang="de-DE" sz="1500" dirty="0">
                  <a:solidFill>
                    <a:srgbClr val="008AC9"/>
                  </a:solidFill>
                </a:rPr>
                <a:t> </a:t>
              </a:r>
              <a:r>
                <a:rPr lang="de-DE" altLang="de-DE" sz="1500" dirty="0"/>
                <a:t>hohes Informationsbedürfnis 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None/>
                <a:defRPr/>
              </a:pPr>
              <a:r>
                <a:rPr lang="de-DE" altLang="de-DE" sz="1350" dirty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de-DE" altLang="de-DE" sz="1050" dirty="0" err="1">
                  <a:solidFill>
                    <a:schemeClr val="bg1">
                      <a:lumMod val="65000"/>
                    </a:schemeClr>
                  </a:solidFill>
                </a:rPr>
                <a:t>Bibby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 et al., 2017; Flink et al., 2017; Murphy et al., 2012</a:t>
              </a:r>
              <a:r>
                <a:rPr lang="de-DE" altLang="de-DE" sz="1050" dirty="0" smtClean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endParaRPr lang="de-DE" altLang="de-DE" sz="1800" dirty="0"/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  <a:defRPr/>
              </a:pPr>
              <a:r>
                <a:rPr lang="de-DE" altLang="de-DE" sz="1500" dirty="0"/>
                <a:t>• etwa die Hälfte der Patienten erinnert sich an Aufklärung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None/>
                <a:defRPr/>
              </a:pPr>
              <a:r>
                <a:rPr lang="de-DE" altLang="de-DE" sz="1350" dirty="0">
                  <a:solidFill>
                    <a:schemeClr val="bg1">
                      <a:lumMod val="65000"/>
                    </a:schemeClr>
                  </a:solidFill>
                </a:rPr>
                <a:t>  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  <a:latin typeface="MinionPro-Regular"/>
                </a:rPr>
                <a:t>Logan et al., 2018; </a:t>
              </a:r>
              <a:r>
                <a:rPr lang="de-DE" altLang="de-DE" sz="1050" dirty="0" err="1">
                  <a:solidFill>
                    <a:schemeClr val="bg1">
                      <a:lumMod val="65000"/>
                    </a:schemeClr>
                  </a:solidFill>
                </a:rPr>
                <a:t>Petroganagos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 et al., 2015;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  <a:latin typeface="MinionPro-Regular"/>
                </a:rPr>
                <a:t>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Ussher et al., 2018; </a:t>
              </a:r>
              <a:r>
                <a:rPr lang="de-DE" altLang="de-DE" sz="1050" dirty="0" err="1">
                  <a:solidFill>
                    <a:schemeClr val="bg1">
                      <a:lumMod val="65000"/>
                    </a:schemeClr>
                  </a:solidFill>
                </a:rPr>
                <a:t>Zebrack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 et al.) </a:t>
              </a:r>
              <a:endParaRPr lang="de-DE" altLang="de-DE" sz="1800" dirty="0"/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  <a:defRPr/>
              </a:pPr>
              <a:r>
                <a:rPr lang="de-DE" altLang="de-DE" sz="1500" dirty="0"/>
                <a:t>•</a:t>
              </a:r>
              <a:r>
                <a:rPr lang="de-DE" altLang="de-DE" sz="1500" dirty="0">
                  <a:solidFill>
                    <a:srgbClr val="008AC9"/>
                  </a:solidFill>
                </a:rPr>
                <a:t> </a:t>
              </a:r>
              <a:r>
                <a:rPr lang="de-DE" altLang="de-DE" sz="1500" dirty="0"/>
                <a:t>jeder dritte Patient ergreift selbst die </a:t>
              </a:r>
              <a:r>
                <a:rPr lang="de-DE" altLang="de-DE" sz="1500" dirty="0" smtClean="0"/>
                <a:t>Gesprächsinitiative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None/>
                <a:defRPr/>
              </a:pPr>
              <a:r>
                <a:rPr lang="de-DE" altLang="de-DE" sz="15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de-DE" altLang="de-DE" sz="1500" dirty="0" smtClean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r>
                <a:rPr lang="de-DE" altLang="de-DE" sz="1050" dirty="0" smtClean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de-DE" altLang="de-DE" sz="1050" dirty="0" err="1" smtClean="0">
                  <a:solidFill>
                    <a:schemeClr val="bg1">
                      <a:lumMod val="65000"/>
                    </a:schemeClr>
                  </a:solidFill>
                </a:rPr>
                <a:t>Garvelink</a:t>
              </a:r>
              <a:r>
                <a:rPr lang="de-DE" altLang="de-DE" sz="105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et al., 2013; </a:t>
              </a:r>
              <a:r>
                <a:rPr lang="de-DE" altLang="de-DE" sz="1050" dirty="0" err="1">
                  <a:solidFill>
                    <a:schemeClr val="bg1">
                      <a:lumMod val="65000"/>
                    </a:schemeClr>
                  </a:solidFill>
                </a:rPr>
                <a:t>Scanlon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 et al., 2012) </a:t>
              </a:r>
              <a:endParaRPr lang="de-DE" altLang="de-DE" sz="1800" dirty="0"/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  <a:defRPr/>
              </a:pPr>
              <a:r>
                <a:rPr lang="de-DE" altLang="de-DE" sz="1500" dirty="0"/>
                <a:t>•</a:t>
              </a:r>
              <a:r>
                <a:rPr lang="de-DE" altLang="de-DE" sz="1500" dirty="0">
                  <a:solidFill>
                    <a:srgbClr val="008AC9"/>
                  </a:solidFill>
                </a:rPr>
                <a:t> </a:t>
              </a:r>
              <a:r>
                <a:rPr lang="de-DE" altLang="de-DE" sz="1500" dirty="0"/>
                <a:t>Aufklärung zum Thema wird als unzureichend wahrgenommen </a:t>
              </a:r>
            </a:p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 typeface="Wingdings" pitchFamily="2" charset="2"/>
                <a:buNone/>
                <a:defRPr/>
              </a:pPr>
              <a:r>
                <a:rPr lang="de-DE" altLang="de-DE" sz="1350" dirty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(Banerjee, 2016; Logan et al., 2017; Wong et al., 2017</a:t>
              </a:r>
              <a:r>
                <a:rPr lang="de-DE" altLang="de-DE" sz="1050" dirty="0" smtClean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endParaRPr lang="de-DE" altLang="de-DE" sz="1800" dirty="0"/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r>
                <a:rPr lang="de-DE" altLang="de-DE" sz="1500" dirty="0"/>
                <a:t>• fühlen sich im Entscheidungsprozess allein gelassen</a:t>
              </a:r>
              <a:r>
                <a:rPr lang="de-DE" altLang="de-DE" sz="1350" dirty="0"/>
                <a:t> </a:t>
              </a:r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r>
                <a:rPr lang="de-DE" altLang="de-DE" sz="1350" dirty="0">
                  <a:solidFill>
                    <a:schemeClr val="bg1">
                      <a:lumMod val="65000"/>
                    </a:schemeClr>
                  </a:solidFill>
                </a:rPr>
                <a:t>  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(Huang et al., 2016; </a:t>
              </a:r>
              <a:r>
                <a:rPr lang="de-DE" altLang="de-DE" sz="1050" dirty="0" err="1">
                  <a:solidFill>
                    <a:schemeClr val="bg1">
                      <a:lumMod val="65000"/>
                    </a:schemeClr>
                  </a:solidFill>
                </a:rPr>
                <a:t>Komatsu</a:t>
              </a:r>
              <a:r>
                <a:rPr lang="de-DE" altLang="de-DE" sz="1050" dirty="0">
                  <a:solidFill>
                    <a:schemeClr val="bg1">
                      <a:lumMod val="65000"/>
                    </a:schemeClr>
                  </a:solidFill>
                </a:rPr>
                <a:t> et al., 2018</a:t>
              </a:r>
              <a:r>
                <a:rPr lang="de-DE" altLang="de-DE" sz="1050" dirty="0" smtClean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endParaRPr lang="de-DE" altLang="de-DE" sz="10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endParaRPr lang="de-DE" altLang="de-DE" sz="14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r>
                <a:rPr lang="de-DE" altLang="de-DE" sz="1400" b="1" dirty="0" smtClean="0"/>
                <a:t>		</a:t>
              </a:r>
              <a:r>
                <a:rPr lang="de-DE" altLang="de-DE" sz="1400" dirty="0" err="1" smtClean="0"/>
                <a:t>Buske</a:t>
              </a:r>
              <a:r>
                <a:rPr lang="de-DE" altLang="de-DE" sz="1400" dirty="0" smtClean="0"/>
                <a:t> et al. (2012) Barrieren auf ärztlicher Seite!</a:t>
              </a:r>
              <a:endParaRPr lang="de-DE" altLang="de-DE" sz="1400" dirty="0"/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endParaRPr lang="de-DE" altLang="de-DE" sz="10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136922" indent="-136922" eaLnBrk="1" hangingPunct="1">
                <a:spcBef>
                  <a:spcPct val="0"/>
                </a:spcBef>
                <a:buNone/>
                <a:defRPr/>
              </a:pPr>
              <a:endParaRPr lang="de-DE" altLang="de-DE" sz="1050" dirty="0"/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  <a:defRPr/>
              </a:pPr>
              <a:endParaRPr lang="de-DE" altLang="de-DE" sz="1350" dirty="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547813" y="844504"/>
              <a:ext cx="5237560" cy="30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 anchor="ctr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rgbClr val="007CBB"/>
                </a:buClr>
                <a:buFont typeface="Wingdings" pitchFamily="2" charset="2"/>
                <a:buChar char="§"/>
                <a:tabLst>
                  <a:tab pos="180975" algn="l"/>
                </a:tabLst>
                <a:defRPr sz="2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rgbClr val="007CBB"/>
                </a:buClr>
                <a:buSzPct val="120000"/>
                <a:buChar char="•"/>
                <a:tabLst>
                  <a:tab pos="180975" algn="l"/>
                </a:tabLst>
                <a:defRPr sz="2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7CBB"/>
                </a:buClr>
                <a:buChar char="–"/>
                <a:tabLst>
                  <a:tab pos="18097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7CBB"/>
                </a:buClr>
                <a:buChar char="•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8097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500" b="1" dirty="0"/>
                <a:t>Kommunikation aus Patientensicht </a:t>
              </a: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20035" t="13040" r="14824" b="23279"/>
          <a:stretch/>
        </p:blipFill>
        <p:spPr>
          <a:xfrm>
            <a:off x="6160941" y="1076660"/>
            <a:ext cx="2255531" cy="315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feil nach rechts 11"/>
          <p:cNvSpPr/>
          <p:nvPr/>
        </p:nvSpPr>
        <p:spPr>
          <a:xfrm>
            <a:off x="425130" y="4013902"/>
            <a:ext cx="397829" cy="210004"/>
          </a:xfrm>
          <a:prstGeom prst="rightArrow">
            <a:avLst>
              <a:gd name="adj1" fmla="val 50000"/>
              <a:gd name="adj2" fmla="val 43103"/>
            </a:avLst>
          </a:prstGeom>
          <a:solidFill>
            <a:srgbClr val="008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Soziale Unterstützung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Soziale Unterstützung als wichtige Komponente für </a:t>
            </a:r>
            <a:r>
              <a:rPr lang="de-DE" dirty="0" smtClean="0"/>
              <a:t>die Lebenszufriedenheit </a:t>
            </a:r>
            <a:r>
              <a:rPr lang="de-DE" sz="1400" dirty="0" smtClean="0"/>
              <a:t>(Leuteritz </a:t>
            </a:r>
            <a:r>
              <a:rPr lang="de-DE" sz="1400" dirty="0"/>
              <a:t>et al., 2018</a:t>
            </a:r>
            <a:r>
              <a:rPr lang="de-DE" sz="1400" dirty="0" smtClean="0"/>
              <a:t>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Wunsch nach Austausch mit gleichaltrigen </a:t>
            </a:r>
            <a:r>
              <a:rPr lang="de-DE" dirty="0" smtClean="0"/>
              <a:t>Betroffenen </a:t>
            </a:r>
            <a:r>
              <a:rPr lang="de-DE" sz="1400" dirty="0" smtClean="0"/>
              <a:t>(Breuer </a:t>
            </a:r>
            <a:r>
              <a:rPr lang="de-DE" sz="1400" dirty="0"/>
              <a:t>et al., 2017)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48" y="1978380"/>
            <a:ext cx="4272060" cy="25061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436" y="2545577"/>
            <a:ext cx="1513219" cy="1514802"/>
          </a:xfrm>
          <a:prstGeom prst="rect">
            <a:avLst/>
          </a:prstGeom>
        </p:spPr>
      </p:pic>
      <p:sp>
        <p:nvSpPr>
          <p:cNvPr id="7" name="Geschweifte Klammer rechts 6"/>
          <p:cNvSpPr/>
          <p:nvPr/>
        </p:nvSpPr>
        <p:spPr>
          <a:xfrm>
            <a:off x="4926961" y="2217667"/>
            <a:ext cx="310101" cy="20275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9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Return to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83% der AYA können mittelfristig (wieder) einem Beruf/Ausbildung nachgehen </a:t>
            </a:r>
            <a:r>
              <a:rPr lang="de-DE" sz="1200" dirty="0" smtClean="0"/>
              <a:t>(Leuteritz et al., 2020)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Über die Hälfte (57%) berichtet jedoch ein Jahr nach Behandlungsabschluss von einer eingeschränkten beruflichen Leistungsfähigkeit </a:t>
            </a:r>
            <a:r>
              <a:rPr lang="de-DE" sz="1200" dirty="0" smtClean="0"/>
              <a:t>(Brock et al., 2021)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Einflussfaktoren </a:t>
            </a:r>
            <a:r>
              <a:rPr lang="de-DE" sz="1200" dirty="0" smtClean="0"/>
              <a:t>(Brock et al., 2021)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k</a:t>
            </a:r>
            <a:r>
              <a:rPr lang="de-DE" sz="1800" dirty="0" smtClean="0"/>
              <a:t>ognitive Beeinträchtigungen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Komorbiditäten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/>
              <a:t>Krankschreibungsdauer &gt; 6 Monate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e</a:t>
            </a:r>
            <a:r>
              <a:rPr lang="de-DE" sz="1800" dirty="0" smtClean="0"/>
              <a:t>igene Kinder</a:t>
            </a:r>
            <a:endParaRPr lang="de-DE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09" y="2680955"/>
            <a:ext cx="2722705" cy="181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39343" y="877594"/>
            <a:ext cx="4297680" cy="53101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b="1" i="0" kern="1200" baseline="0">
                <a:solidFill>
                  <a:srgbClr val="008AC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Unterstützungs-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möglichkeiten:</a:t>
            </a:r>
            <a:endParaRPr lang="de-DE" sz="3200" b="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b="0" dirty="0" smtClean="0">
                <a:solidFill>
                  <a:srgbClr val="0070C0"/>
                </a:solidFill>
              </a:rPr>
              <a:t>Leipzig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0" y="1282805"/>
            <a:ext cx="3944885" cy="26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Onko</a:t>
            </a:r>
            <a:r>
              <a:rPr lang="de-DE" dirty="0" smtClean="0"/>
              <a:t>-STEP</a:t>
            </a:r>
            <a:endParaRPr lang="de-DE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342899" y="1160890"/>
            <a:ext cx="7361768" cy="3441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b="1" i="0" kern="1200" baseline="0">
                <a:solidFill>
                  <a:srgbClr val="008AC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AC9"/>
              </a:buClr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 </a:t>
            </a:r>
            <a:r>
              <a:rPr lang="de-DE" sz="1400" b="0" dirty="0" err="1" smtClean="0">
                <a:solidFill>
                  <a:schemeClr val="tx1"/>
                </a:solidFill>
              </a:rPr>
              <a:t>manualisierte</a:t>
            </a:r>
            <a:r>
              <a:rPr lang="de-DE" sz="1400" b="0" dirty="0" smtClean="0">
                <a:solidFill>
                  <a:schemeClr val="tx1"/>
                </a:solidFill>
              </a:rPr>
              <a:t> 10- bis 12-wöchige Intervention mit 10 Schreibaufgaben</a:t>
            </a:r>
          </a:p>
          <a:p>
            <a:pPr>
              <a:buClr>
                <a:srgbClr val="008AC9"/>
              </a:buClr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 Ziel: Reduktion von Ängsten</a:t>
            </a:r>
          </a:p>
          <a:p>
            <a:pPr>
              <a:buClr>
                <a:srgbClr val="008AC9"/>
              </a:buClr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 Intervention enthält zwei Module: Blick zurück &amp; Blick nach vorn</a:t>
            </a:r>
          </a:p>
          <a:p>
            <a:pPr lvl="1" indent="-216000">
              <a:buClr>
                <a:srgbClr val="008AC9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Modul „Blick zurück“: Fokussierung auf traumatische Krankheitserfahrungen</a:t>
            </a:r>
          </a:p>
          <a:p>
            <a:pPr lvl="1" indent="-216000">
              <a:spcAft>
                <a:spcPts val="400"/>
              </a:spcAft>
              <a:buClr>
                <a:srgbClr val="008AC9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Modul „Blick nach vorn“: Erarbeitung von </a:t>
            </a:r>
            <a:r>
              <a:rPr lang="de-DE" sz="1400" dirty="0" err="1" smtClean="0">
                <a:solidFill>
                  <a:schemeClr val="tx1"/>
                </a:solidFill>
              </a:rPr>
              <a:t>Copingstrategien</a:t>
            </a:r>
            <a:r>
              <a:rPr lang="de-DE" sz="1400" dirty="0" smtClean="0">
                <a:solidFill>
                  <a:schemeClr val="tx1"/>
                </a:solidFill>
              </a:rPr>
              <a:t>  </a:t>
            </a:r>
          </a:p>
          <a:p>
            <a:pPr>
              <a:buClr>
                <a:srgbClr val="008AC9"/>
              </a:buClr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 individuelle Patient-Therapeuten-Beziehung </a:t>
            </a:r>
          </a:p>
          <a:p>
            <a:pPr>
              <a:buClr>
                <a:srgbClr val="008AC9"/>
              </a:buClr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 zu jeder Schreibaufgabe erhält der Patient teilstandardisierte Rückmeldung</a:t>
            </a:r>
          </a:p>
          <a:p>
            <a:endParaRPr lang="de-DE" sz="1400" b="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4" y="2548467"/>
            <a:ext cx="2277150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06"/>
            <a:ext cx="9144000" cy="45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Gliederung	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09183940"/>
              </p:ext>
            </p:extLst>
          </p:nvPr>
        </p:nvGraphicFramePr>
        <p:xfrm>
          <a:off x="879858" y="789552"/>
          <a:ext cx="5346594" cy="372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53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Verein in Leipzig</a:t>
            </a:r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61750" y="859261"/>
            <a:ext cx="809414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SzPct val="12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435100" indent="-354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339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9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54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711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68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2019 von der AYA Leipzig Forschungsgruppe gegründet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Schwerpunkte: </a:t>
            </a:r>
          </a:p>
          <a:p>
            <a:pPr defTabSz="914400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Förderung des Austauschs, der Informierung und der psychosozialen Versorgung von AYAs in Mitteldeutschland</a:t>
            </a:r>
          </a:p>
          <a:p>
            <a:pPr defTabSz="914400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Organisation und Durchführung </a:t>
            </a:r>
            <a:b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von Unterstützungs- und </a:t>
            </a:r>
            <a:b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Informationsangeboten für AYAs </a:t>
            </a:r>
            <a:b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 Angehörige</a:t>
            </a:r>
          </a:p>
          <a:p>
            <a:pPr defTabSz="914400"/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Öffentlichkeitsarbeit und Aufklärung</a:t>
            </a:r>
          </a:p>
          <a:p>
            <a:pPr defTabSz="914400"/>
            <a:r>
              <a:rPr lang="de-DE" sz="1800" kern="0" dirty="0" smtClean="0">
                <a:solidFill>
                  <a:srgbClr val="000000"/>
                </a:solidFill>
              </a:rPr>
              <a:t>Anschluss der Selbsthilfegruppe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91" y="2614021"/>
            <a:ext cx="3368059" cy="16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39343" y="877594"/>
            <a:ext cx="4297680" cy="53101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b="1" i="0" kern="1200" baseline="0">
                <a:solidFill>
                  <a:srgbClr val="008AC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Unterstützungs-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dirty="0">
                <a:solidFill>
                  <a:srgbClr val="0070C0"/>
                </a:solidFill>
              </a:rPr>
              <a:t>m</a:t>
            </a:r>
            <a:r>
              <a:rPr lang="de-DE" sz="3200" dirty="0" smtClean="0">
                <a:solidFill>
                  <a:srgbClr val="0070C0"/>
                </a:solidFill>
              </a:rPr>
              <a:t>öglichkeiten:</a:t>
            </a:r>
            <a:endParaRPr lang="de-DE" sz="3200" b="0" dirty="0" smtClean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b="0" dirty="0" smtClean="0">
                <a:solidFill>
                  <a:srgbClr val="0070C0"/>
                </a:solidFill>
              </a:rPr>
              <a:t>Deutschland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0" y="1282805"/>
            <a:ext cx="3944885" cy="26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Stiftungen und Netzwerke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61750" y="733113"/>
            <a:ext cx="8420500" cy="376411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Deutsche Stiftung für junge Erwachsene mit Krebs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41" y="1569269"/>
            <a:ext cx="1298121" cy="1298121"/>
          </a:xfrm>
          <a:prstGeom prst="rect">
            <a:avLst/>
          </a:prstGeom>
        </p:spPr>
      </p:pic>
      <p:pic>
        <p:nvPicPr>
          <p:cNvPr id="1026" name="Picture 2" descr="Individuelle Beratung - DSFJEM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65" y="2919216"/>
            <a:ext cx="2472055" cy="15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325144" y="1750496"/>
            <a:ext cx="5165471" cy="31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SzPct val="12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435100" indent="-354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339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9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54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711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68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de-DE" sz="1800" kern="0" dirty="0">
                <a:solidFill>
                  <a:srgbClr val="000000"/>
                </a:solidFill>
              </a:rPr>
              <a:t>p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olitische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Kampagnen: 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Rechtsanspruch junger Frauen und Männer auf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Kryokonservierung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aufgrund keimzellschädigender Therapie</a:t>
            </a:r>
          </a:p>
          <a:p>
            <a:pPr lvl="1" defTabSz="914400">
              <a:buFont typeface="Symbol" panose="05050102010706020507" pitchFamily="18" charset="2"/>
              <a:buChar char="-"/>
            </a:pPr>
            <a:r>
              <a:rPr lang="de-DE" sz="1800" kern="0" dirty="0" smtClean="0">
                <a:solidFill>
                  <a:srgbClr val="000000"/>
                </a:solidFill>
              </a:rPr>
              <a:t>Kostenübernahme durch Krankenkassen ab Juli 2021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Junges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Krebsportal: schnelle und individuelle Online-Beratung durch Experten (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auc</a:t>
            </a:r>
            <a:r>
              <a:rPr lang="de-DE" sz="1800" kern="0" dirty="0" smtClean="0">
                <a:solidFill>
                  <a:srgbClr val="000000"/>
                </a:solidFill>
              </a:rPr>
              <a:t>h aus dem </a:t>
            </a:r>
            <a:r>
              <a:rPr lang="de-DE" sz="1800" kern="0" dirty="0" err="1" smtClean="0">
                <a:solidFill>
                  <a:srgbClr val="000000"/>
                </a:solidFill>
              </a:rPr>
              <a:t>Rehabereich</a:t>
            </a:r>
            <a:r>
              <a:rPr lang="de-DE" sz="1800" kern="0" dirty="0" smtClean="0">
                <a:solidFill>
                  <a:srgbClr val="000000"/>
                </a:solidFill>
              </a:rPr>
              <a:t>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17. Arbeitstreffen FertiPROTEKT Netzwerk e.V., 25.-26.03.2022 ONLINE -  SoftconsuL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7" b="33628"/>
          <a:stretch/>
        </p:blipFill>
        <p:spPr bwMode="auto">
          <a:xfrm>
            <a:off x="0" y="554172"/>
            <a:ext cx="2957701" cy="7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Spezifische REHA-Einrichtungen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30" y="746050"/>
            <a:ext cx="1970366" cy="8409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28" y="2440858"/>
            <a:ext cx="2082308" cy="19854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32" y="2315212"/>
            <a:ext cx="2162425" cy="18896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29" y="1093888"/>
            <a:ext cx="1647803" cy="3295606"/>
          </a:xfrm>
          <a:prstGeom prst="rect">
            <a:avLst/>
          </a:prstGeom>
        </p:spPr>
      </p:pic>
      <p:pic>
        <p:nvPicPr>
          <p:cNvPr id="9" name="Picture 6" descr="https://fbcdn-sphotos-g-a.akamaihd.net/hphotos-ak-xap1/v/t1.0-9/578195_360416567404519_80288103_n.jpg?oh=4bea0360b48dea290c1e1faf24485973&amp;oe=557B29D0&amp;__gda__=1434252578_837a745e841291048ab9f5a91327464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2" y="701829"/>
            <a:ext cx="2689089" cy="13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233" y="1788472"/>
            <a:ext cx="1990127" cy="28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1221" y="850668"/>
            <a:ext cx="7985557" cy="34418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b="1" i="0" kern="1200" baseline="0">
                <a:solidFill>
                  <a:srgbClr val="008AC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größte 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Unzufriedenheit in den </a:t>
            </a: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Lebensbereichen: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berufliche 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und finanzielle </a:t>
            </a: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Situation</a:t>
            </a:r>
            <a:endParaRPr lang="de-DE" sz="1400" dirty="0" smtClean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Kinderwunsch 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und Familienplanung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cs typeface="Calibri" panose="020F0502020204030204" pitchFamily="34" charset="0"/>
              </a:rPr>
              <a:t>psychische Belastung tritt vor allem in Form von Angst auf </a:t>
            </a:r>
            <a:endParaRPr lang="de-DE" sz="1400" dirty="0" smtClean="0"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AYA weisen 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erhöhte Ängstlichkeit </a:t>
            </a: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im Vergleich zu gesunden Gleichaltrigen auf</a:t>
            </a:r>
          </a:p>
          <a:p>
            <a:pPr marL="285750" indent="-285750">
              <a:buClr>
                <a:srgbClr val="008AC9"/>
              </a:buClr>
              <a:buFont typeface="Arial" panose="020B0604020202020204" pitchFamily="34" charset="0"/>
              <a:buChar char="•"/>
            </a:pPr>
            <a:r>
              <a:rPr lang="de-DE" altLang="de-DE" sz="1400" dirty="0">
                <a:cs typeface="Calibri" panose="020F0502020204030204" pitchFamily="34" charset="0"/>
              </a:rPr>
              <a:t>Bedarf an psychologischer Beratung, Informationen zum Gesundheitssystem am höchsten </a:t>
            </a:r>
            <a:r>
              <a:rPr lang="de-DE" altLang="de-DE" sz="1400" dirty="0" smtClean="0">
                <a:cs typeface="Calibri" panose="020F0502020204030204" pitchFamily="34" charset="0"/>
              </a:rPr>
              <a:t>ausgeprägt</a:t>
            </a:r>
            <a:endParaRPr lang="de-DE" sz="1400" dirty="0">
              <a:cs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n</a:t>
            </a:r>
            <a:r>
              <a:rPr lang="de-DE" sz="1400" dirty="0" smtClean="0">
                <a:solidFill>
                  <a:schemeClr val="tx1"/>
                </a:solidFill>
                <a:cs typeface="Calibri" panose="020F0502020204030204" pitchFamily="34" charset="0"/>
              </a:rPr>
              <a:t>ur jeder zweite AYA-Patient über psychologische/sozialrechtliche Beratungsangebote informiert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</a:pPr>
            <a:r>
              <a:rPr lang="de-DE" sz="1400" b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hohe Zufriedenheit, wenn Beratungsangebote in Anspruch genommen wurden</a:t>
            </a:r>
          </a:p>
          <a:p>
            <a:pPr marL="268288" lvl="1" indent="-268288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8AC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u</a:t>
            </a:r>
            <a:r>
              <a:rPr lang="de-DE" sz="1400" b="1" dirty="0" smtClean="0">
                <a:solidFill>
                  <a:srgbClr val="008AC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nzureichende Aufklärung hinsichtlich Kinderwunsch und Fertilität</a:t>
            </a:r>
          </a:p>
          <a:p>
            <a:pPr marL="268288" lvl="1" indent="-268288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Austausch mit gleichaltrigen Betroffenen für AYA besonders wichtig</a:t>
            </a:r>
          </a:p>
          <a:p>
            <a:pPr marL="268288" lvl="1" indent="-268288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8AC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Mehrheit der AYA nach Behandlungsabschluss berufstätig, aber eingeschränkt leistungsfähig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</a:pPr>
            <a:endParaRPr lang="de-DE" sz="1400" b="1" dirty="0">
              <a:solidFill>
                <a:schemeClr val="tx1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32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4879C8D-9AB3-A647-8DD6-FE0ABC4FC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834746"/>
              </p:ext>
            </p:extLst>
          </p:nvPr>
        </p:nvGraphicFramePr>
        <p:xfrm>
          <a:off x="114300" y="735653"/>
          <a:ext cx="8690065" cy="406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078683" y="2239668"/>
            <a:ext cx="3191490" cy="1405289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1115172" y="1710899"/>
            <a:ext cx="2579729" cy="2522889"/>
          </a:xfrm>
          <a:prstGeom prst="ellipse">
            <a:avLst/>
          </a:prstGeom>
          <a:solidFill>
            <a:srgbClr val="7FD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/>
          <p:cNvSpPr/>
          <p:nvPr/>
        </p:nvSpPr>
        <p:spPr>
          <a:xfrm>
            <a:off x="4800234" y="1702375"/>
            <a:ext cx="2579729" cy="2522889"/>
          </a:xfrm>
          <a:prstGeom prst="ellipse">
            <a:avLst/>
          </a:prstGeom>
          <a:solidFill>
            <a:srgbClr val="7FD8F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pieren 6"/>
          <p:cNvGrpSpPr/>
          <p:nvPr/>
        </p:nvGrpSpPr>
        <p:grpSpPr>
          <a:xfrm>
            <a:off x="1115172" y="1966717"/>
            <a:ext cx="2620252" cy="1418625"/>
            <a:chOff x="275904" y="1203530"/>
            <a:chExt cx="2620252" cy="1418625"/>
          </a:xfrm>
        </p:grpSpPr>
        <p:sp>
          <p:nvSpPr>
            <p:cNvPr id="8" name="Rechteck 7"/>
            <p:cNvSpPr/>
            <p:nvPr/>
          </p:nvSpPr>
          <p:spPr>
            <a:xfrm>
              <a:off x="297751" y="1282353"/>
              <a:ext cx="2598405" cy="13398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feld 8"/>
            <p:cNvSpPr txBox="1"/>
            <p:nvPr/>
          </p:nvSpPr>
          <p:spPr>
            <a:xfrm>
              <a:off x="275904" y="1203530"/>
              <a:ext cx="2598405" cy="1339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 smtClean="0">
                  <a:solidFill>
                    <a:schemeClr val="tx1"/>
                  </a:solidFill>
                  <a:cs typeface="Futura Medium" panose="020B0602020204020303" pitchFamily="34" charset="-79"/>
                </a:rPr>
                <a:t>REHA als Schlüsselelement</a:t>
              </a:r>
              <a:endParaRPr lang="de-DE" sz="2400" kern="1200" dirty="0">
                <a:solidFill>
                  <a:schemeClr val="tx1"/>
                </a:solidFill>
                <a:cs typeface="Futura Medium" panose="020B0602020204020303" pitchFamily="34" charset="-79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800234" y="2476613"/>
            <a:ext cx="2598405" cy="1339802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tx1"/>
                </a:solidFill>
                <a:cs typeface="Futura Medium" panose="020B0602020204020303" pitchFamily="34" charset="-79"/>
              </a:rPr>
              <a:t>Etablierung fester </a:t>
            </a:r>
            <a: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</a:rPr>
              <a:t/>
            </a:r>
            <a:b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</a:rPr>
            </a:br>
            <a: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</a:rPr>
              <a:t>und </a:t>
            </a:r>
            <a:r>
              <a:rPr lang="de-DE" sz="2000" dirty="0">
                <a:solidFill>
                  <a:schemeClr val="tx1"/>
                </a:solidFill>
                <a:cs typeface="Futura Medium" panose="020B0602020204020303" pitchFamily="34" charset="-79"/>
              </a:rPr>
              <a:t>finanzierbarer </a:t>
            </a:r>
            <a: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</a:rPr>
              <a:t>Nachsorgekonzepte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  <a:sym typeface="Wingdings" panose="05000000000000000000" pitchFamily="2" charset="2"/>
              </a:rPr>
              <a:t>Survivorship-Programme</a:t>
            </a:r>
            <a:r>
              <a:rPr lang="de-DE" sz="2000" dirty="0" smtClean="0">
                <a:solidFill>
                  <a:schemeClr val="tx1"/>
                </a:solidFill>
                <a:cs typeface="Futura Medium" panose="020B0602020204020303" pitchFamily="34" charset="-79"/>
              </a:rPr>
              <a:t> </a:t>
            </a:r>
            <a:endParaRPr lang="de-DE" sz="2000" kern="1200" dirty="0">
              <a:solidFill>
                <a:schemeClr val="tx1"/>
              </a:solidFill>
              <a:cs typeface="Futura Medium" panose="020B0602020204020303" pitchFamily="34" charset="-79"/>
            </a:endParaRPr>
          </a:p>
        </p:txBody>
      </p:sp>
      <p:sp>
        <p:nvSpPr>
          <p:cNvPr id="11" name="Gerader Verbinder 10"/>
          <p:cNvSpPr/>
          <p:nvPr/>
        </p:nvSpPr>
        <p:spPr>
          <a:xfrm flipV="1">
            <a:off x="2389761" y="888484"/>
            <a:ext cx="1816479" cy="813891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Gerader Verbinder 11"/>
          <p:cNvSpPr/>
          <p:nvPr/>
        </p:nvSpPr>
        <p:spPr>
          <a:xfrm>
            <a:off x="4206241" y="888483"/>
            <a:ext cx="1763486" cy="822416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123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6" name="Textplatzhalter 6"/>
          <p:cNvSpPr txBox="1">
            <a:spLocks/>
          </p:cNvSpPr>
          <p:nvPr/>
        </p:nvSpPr>
        <p:spPr bwMode="auto">
          <a:xfrm>
            <a:off x="-269709" y="900083"/>
            <a:ext cx="420846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5600" indent="-355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7CBB"/>
              </a:buClr>
              <a:buSzPct val="12000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435100" indent="-354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881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CBB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3399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971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54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711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687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70C0"/>
              </a:buClr>
              <a:buFont typeface="Wingdings" pitchFamily="2" charset="2"/>
              <a:buNone/>
            </a:pPr>
            <a:endParaRPr lang="de-DE" sz="1600" kern="0" dirty="0"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/>
              <a:t>Vielen Dank an die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/>
              <a:t>AYA Leipzig Forschungsgruppe:</a:t>
            </a:r>
          </a:p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Annekathrin </a:t>
            </a:r>
            <a:r>
              <a:rPr lang="de-DE" sz="1600" dirty="0"/>
              <a:t>Sender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Katja Leuteritz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Michael Friedrich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/>
              <a:t>Kristina </a:t>
            </a:r>
            <a:r>
              <a:rPr lang="de-DE" sz="1600" dirty="0" smtClean="0"/>
              <a:t>Geue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600" dirty="0"/>
              <a:t>Anja Mehnert-</a:t>
            </a:r>
            <a:r>
              <a:rPr lang="de-DE" sz="1600" dirty="0" err="1"/>
              <a:t>Theuerkauf</a:t>
            </a:r>
            <a:endParaRPr lang="de-DE" sz="1600" dirty="0"/>
          </a:p>
          <a:p>
            <a:pPr marL="534987" lvl="1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buNone/>
            </a:pPr>
            <a:endParaRPr lang="de-DE" sz="1600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9524E91-E8B4-4B71-9736-0E5002FBB48A}"/>
              </a:ext>
            </a:extLst>
          </p:cNvPr>
          <p:cNvSpPr/>
          <p:nvPr/>
        </p:nvSpPr>
        <p:spPr>
          <a:xfrm>
            <a:off x="5360771" y="13640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1600" dirty="0"/>
              <a:t>Kontakt</a:t>
            </a:r>
            <a:r>
              <a:rPr lang="de-DE" altLang="de-DE" sz="1600" dirty="0" smtClean="0"/>
              <a:t>:</a:t>
            </a:r>
          </a:p>
          <a:p>
            <a:r>
              <a:rPr lang="de-DE" altLang="de-DE" sz="1600" dirty="0"/>
              <a:t>a</a:t>
            </a:r>
            <a:r>
              <a:rPr lang="de-DE" altLang="de-DE" sz="1600" dirty="0" smtClean="0"/>
              <a:t>ya-projekt@medizin.uni-leipzig.de</a:t>
            </a:r>
            <a:endParaRPr lang="de-DE" altLang="de-DE" sz="1600" dirty="0"/>
          </a:p>
          <a:p>
            <a:endParaRPr lang="de-DE" alt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1" y="1290927"/>
            <a:ext cx="2010332" cy="2008713"/>
          </a:xfrm>
          <a:prstGeom prst="rect">
            <a:avLst/>
          </a:prstGeom>
        </p:spPr>
      </p:pic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378630" y="3842992"/>
            <a:ext cx="4541357" cy="599223"/>
          </a:xfrm>
        </p:spPr>
        <p:txBody>
          <a:bodyPr/>
          <a:lstStyle/>
          <a:p>
            <a:r>
              <a:rPr lang="de-DE" sz="2400" dirty="0" smtClean="0"/>
              <a:t>Danke für Ihre Aufmerksamkeit!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66" y="2030428"/>
            <a:ext cx="3075592" cy="9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Medizinische Aspekte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361750" y="2467620"/>
            <a:ext cx="842050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de-DE" alt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de-DE" altLang="de-DE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80% </a:t>
            </a:r>
            <a:r>
              <a:rPr lang="de-DE" sz="1600" i="0" dirty="0">
                <a:latin typeface="Calibri" panose="020F0502020204030204" pitchFamily="34" charset="0"/>
                <a:cs typeface="Calibri" panose="020F0502020204030204" pitchFamily="34" charset="0"/>
              </a:rPr>
              <a:t>Überlebensrate für alle </a:t>
            </a:r>
            <a:r>
              <a:rPr lang="de-DE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Tumorentitäten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oftmals höhere Therapiedosen als ältere 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Erwachsene</a:t>
            </a:r>
            <a:endParaRPr lang="de-DE" sz="16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alt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Zweitmalignom </a:t>
            </a:r>
            <a:r>
              <a:rPr lang="de-DE" altLang="de-DE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etwa jedem 10. </a:t>
            </a:r>
            <a:r>
              <a:rPr lang="de-DE" alt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alt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körperliche, </a:t>
            </a:r>
            <a:r>
              <a:rPr lang="de-DE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langfristige Nebenwirkungen </a:t>
            </a:r>
            <a:r>
              <a:rPr 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(kardiovaskulär, </a:t>
            </a:r>
            <a:r>
              <a:rPr lang="de-DE" sz="1600" i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endokrinologisch</a:t>
            </a:r>
            <a:r>
              <a:rPr lang="de-DE" sz="1600" i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altLang="de-DE" sz="16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zahlreiche psychosoziale und sozioökonomische Langzeitfolgen</a:t>
            </a:r>
            <a:endParaRPr lang="de-DE" sz="1600" i="0" dirty="0"/>
          </a:p>
          <a:p>
            <a:pPr marL="342900" indent="-342900">
              <a:buFontTx/>
              <a:buChar char="-"/>
            </a:pPr>
            <a:endParaRPr lang="de-DE" sz="1600" i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0FCC2F-BB08-4B2F-9855-9AB467FA1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92" y="1927076"/>
            <a:ext cx="3026786" cy="1258713"/>
          </a:xfrm>
          <a:prstGeom prst="rect">
            <a:avLst/>
          </a:prstGeom>
        </p:spPr>
      </p:pic>
      <p:sp>
        <p:nvSpPr>
          <p:cNvPr id="7" name="Textplatzhalter 4"/>
          <p:cNvSpPr txBox="1">
            <a:spLocks/>
          </p:cNvSpPr>
          <p:nvPr/>
        </p:nvSpPr>
        <p:spPr bwMode="auto">
          <a:xfrm>
            <a:off x="1057701" y="917494"/>
            <a:ext cx="6707790" cy="752015"/>
          </a:xfrm>
          <a:prstGeom prst="round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rgbClr val="008AC9"/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70C0"/>
              </a:buClr>
              <a:buFontTx/>
              <a:buNone/>
            </a:pPr>
            <a:r>
              <a:rPr lang="de-DE" altLang="de-DE" sz="1600" smtClean="0"/>
              <a:t>• </a:t>
            </a:r>
            <a:r>
              <a:rPr lang="en-US" sz="160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Adolescent and Young Adults (AYA): </a:t>
            </a:r>
            <a:r>
              <a:rPr lang="de-DE" sz="160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National Cancer Institute </a:t>
            </a:r>
          </a:p>
          <a:p>
            <a:pPr marL="0" indent="0">
              <a:spcBef>
                <a:spcPts val="600"/>
              </a:spcBef>
              <a:buClr>
                <a:srgbClr val="0070C0"/>
              </a:buClr>
              <a:buFontTx/>
              <a:buNone/>
            </a:pPr>
            <a:r>
              <a:rPr lang="de-DE" sz="160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  <a:sym typeface="Wingdings" panose="05000000000000000000" pitchFamily="2" charset="2"/>
              </a:rPr>
              <a:t> max. Altersspanne von </a:t>
            </a:r>
            <a:r>
              <a:rPr lang="de-DE" sz="160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15 bis 39 Jahren</a:t>
            </a:r>
            <a:endParaRPr lang="de-DE" sz="1600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327C813-13A8-45B5-80EB-19051E83E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5814"/>
              </p:ext>
            </p:extLst>
          </p:nvPr>
        </p:nvGraphicFramePr>
        <p:xfrm>
          <a:off x="932744" y="265176"/>
          <a:ext cx="7232848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333918"/>
            <a:ext cx="2066648" cy="150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4059937"/>
            <a:ext cx="2551115" cy="85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25" y="2606194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80" y="408594"/>
            <a:ext cx="2139452" cy="142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bgerundetes Rechteck 10"/>
          <p:cNvSpPr/>
          <p:nvPr/>
        </p:nvSpPr>
        <p:spPr bwMode="auto">
          <a:xfrm>
            <a:off x="122241" y="2340105"/>
            <a:ext cx="1824126" cy="1102742"/>
          </a:xfrm>
          <a:prstGeom prst="roundRect">
            <a:avLst/>
          </a:prstGeom>
          <a:solidFill>
            <a:srgbClr val="7FD7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de-DE" sz="1600" i="0" dirty="0" smtClean="0">
                <a:solidFill>
                  <a:srgbClr val="FF0000"/>
                </a:solidFill>
                <a:latin typeface="Arial"/>
                <a:cs typeface="Calibri" panose="020F0502020204030204" pitchFamily="34" charset="0"/>
              </a:rPr>
              <a:t>Krebs</a:t>
            </a:r>
          </a:p>
          <a:p>
            <a:pPr lvl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de-DE" sz="1600" i="0" dirty="0" smtClean="0">
                <a:solidFill>
                  <a:srgbClr val="FF0000"/>
                </a:solidFill>
                <a:latin typeface="Arial"/>
                <a:cs typeface="Calibri" panose="020F0502020204030204" pitchFamily="34" charset="0"/>
              </a:rPr>
              <a:t>= </a:t>
            </a:r>
            <a:r>
              <a:rPr lang="de-DE" sz="1600" i="0" dirty="0" err="1">
                <a:solidFill>
                  <a:srgbClr val="FF0000"/>
                </a:solidFill>
                <a:latin typeface="Arial"/>
                <a:cs typeface="Calibri" panose="020F0502020204030204" pitchFamily="34" charset="0"/>
              </a:rPr>
              <a:t>nonnormatives</a:t>
            </a:r>
            <a:r>
              <a:rPr lang="de-DE" sz="1600" i="0" dirty="0">
                <a:solidFill>
                  <a:srgbClr val="FF0000"/>
                </a:solidFill>
                <a:latin typeface="Arial"/>
                <a:cs typeface="Calibri" panose="020F0502020204030204" pitchFamily="34" charset="0"/>
              </a:rPr>
              <a:t> Lebensereignis </a:t>
            </a:r>
          </a:p>
        </p:txBody>
      </p:sp>
    </p:spTree>
    <p:extLst>
      <p:ext uri="{BB962C8B-B14F-4D97-AF65-F5344CB8AC3E}">
        <p14:creationId xmlns:p14="http://schemas.microsoft.com/office/powerpoint/2010/main" val="37591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Internationale Befunde</a:t>
            </a:r>
            <a:endParaRPr lang="de-DE" dirty="0"/>
          </a:p>
        </p:txBody>
      </p:sp>
      <p:sp>
        <p:nvSpPr>
          <p:cNvPr id="12" name="Rechteck: abgerundete Ecken 12">
            <a:extLst>
              <a:ext uri="{FF2B5EF4-FFF2-40B4-BE49-F238E27FC236}">
                <a16:creationId xmlns:a16="http://schemas.microsoft.com/office/drawing/2014/main" id="{4C03A17F-F7ED-467F-81F7-719FCADE42B9}"/>
              </a:ext>
            </a:extLst>
          </p:cNvPr>
          <p:cNvSpPr/>
          <p:nvPr/>
        </p:nvSpPr>
        <p:spPr bwMode="auto">
          <a:xfrm>
            <a:off x="685600" y="2664852"/>
            <a:ext cx="2484348" cy="72064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13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itchFamily="34" charset="0"/>
              </a:rPr>
              <a:t>–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24 Monate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post-treatment höchsten </a:t>
            </a:r>
            <a:r>
              <a:rPr kumimoji="0" lang="de-DE" altLang="de-D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Distress</a:t>
            </a:r>
            <a:endParaRPr kumimoji="0" lang="de-DE" altLang="de-DE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Yanez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, 2013; Kaul, 2017</a:t>
            </a:r>
            <a:endParaRPr kumimoji="0" lang="de-D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echteck: abgerundete Ecken 13">
            <a:extLst>
              <a:ext uri="{FF2B5EF4-FFF2-40B4-BE49-F238E27FC236}">
                <a16:creationId xmlns:a16="http://schemas.microsoft.com/office/drawing/2014/main" id="{198533AA-47F9-46B1-80AE-5FC51545BF4E}"/>
              </a:ext>
            </a:extLst>
          </p:cNvPr>
          <p:cNvSpPr/>
          <p:nvPr/>
        </p:nvSpPr>
        <p:spPr bwMode="auto">
          <a:xfrm>
            <a:off x="6152326" y="2310152"/>
            <a:ext cx="2619225" cy="110441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Schlechtere Lebensqualität von AYA 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gegenüber älteren Krebspatienten und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er Allgemeinbevölkerung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Quinn et al., 2015; Nolan et al., 2014; 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Smith et al., 2013</a:t>
            </a:r>
          </a:p>
        </p:txBody>
      </p:sp>
      <p:sp>
        <p:nvSpPr>
          <p:cNvPr id="14" name="Rechteck: abgerundete Ecken 14">
            <a:extLst>
              <a:ext uri="{FF2B5EF4-FFF2-40B4-BE49-F238E27FC236}">
                <a16:creationId xmlns:a16="http://schemas.microsoft.com/office/drawing/2014/main" id="{C92BA46A-FA22-412E-B830-A275891A09E3}"/>
              </a:ext>
            </a:extLst>
          </p:cNvPr>
          <p:cNvSpPr/>
          <p:nvPr/>
        </p:nvSpPr>
        <p:spPr bwMode="auto">
          <a:xfrm>
            <a:off x="3907442" y="989895"/>
            <a:ext cx="1616827" cy="108479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8AC9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erhöhter Einsatz von </a:t>
            </a:r>
            <a:b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Antidepressiva bei </a:t>
            </a:r>
            <a:b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Langzeitüberlebenden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Deyell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, 2013</a:t>
            </a:r>
          </a:p>
        </p:txBody>
      </p:sp>
      <p:sp>
        <p:nvSpPr>
          <p:cNvPr id="15" name="Rechteck: abgerundete Ecken 15">
            <a:extLst>
              <a:ext uri="{FF2B5EF4-FFF2-40B4-BE49-F238E27FC236}">
                <a16:creationId xmlns:a16="http://schemas.microsoft.com/office/drawing/2014/main" id="{0BF10239-4669-4EF7-A85B-6FAA4EA7D825}"/>
              </a:ext>
            </a:extLst>
          </p:cNvPr>
          <p:cNvSpPr/>
          <p:nvPr/>
        </p:nvSpPr>
        <p:spPr bwMode="auto">
          <a:xfrm>
            <a:off x="6152326" y="989895"/>
            <a:ext cx="1950224" cy="101958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8AC9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12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itchFamily="34" charset="0"/>
              </a:rPr>
              <a:t>–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23% Angst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~60% </a:t>
            </a:r>
            <a:r>
              <a:rPr kumimoji="0" lang="de-DE" altLang="de-DE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Progredienzangst</a:t>
            </a:r>
            <a:endParaRPr kumimoji="0" lang="de-DE" altLang="de-DE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5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itchFamily="34" charset="0"/>
              </a:rPr>
              <a:t>–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24% Depression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Husson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, 2018; </a:t>
            </a: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Thewes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, 2018</a:t>
            </a:r>
          </a:p>
        </p:txBody>
      </p:sp>
      <p:sp>
        <p:nvSpPr>
          <p:cNvPr id="16" name="Rechteck: abgerundete Ecken 16">
            <a:extLst>
              <a:ext uri="{FF2B5EF4-FFF2-40B4-BE49-F238E27FC236}">
                <a16:creationId xmlns:a16="http://schemas.microsoft.com/office/drawing/2014/main" id="{5B0E52FF-A47B-493F-A04F-103B6FE4C1FA}"/>
              </a:ext>
            </a:extLst>
          </p:cNvPr>
          <p:cNvSpPr/>
          <p:nvPr/>
        </p:nvSpPr>
        <p:spPr bwMode="auto">
          <a:xfrm>
            <a:off x="6731032" y="3580440"/>
            <a:ext cx="2182163" cy="59406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8AC9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29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itchFamily="34" charset="0"/>
              </a:rPr>
              <a:t>–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46% Symptome einer PTBS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Kwak, 2013; </a:t>
            </a: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Muffly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, 2016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00" y="2310153"/>
            <a:ext cx="1983312" cy="1320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hteck: abgerundete Ecken 14">
            <a:extLst>
              <a:ext uri="{FF2B5EF4-FFF2-40B4-BE49-F238E27FC236}">
                <a16:creationId xmlns:a16="http://schemas.microsoft.com/office/drawing/2014/main" id="{C92BA46A-FA22-412E-B830-A275891A09E3}"/>
              </a:ext>
            </a:extLst>
          </p:cNvPr>
          <p:cNvSpPr/>
          <p:nvPr/>
        </p:nvSpPr>
        <p:spPr bwMode="auto">
          <a:xfrm>
            <a:off x="511647" y="1702707"/>
            <a:ext cx="2666464" cy="83943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8AC9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hohes Informationsbedürfnis</a:t>
            </a:r>
            <a:b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Galán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et al., 2016; </a:t>
            </a: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Tsangaris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et al., 2014 </a:t>
            </a:r>
            <a:endParaRPr lang="de-DE" altLang="de-DE" sz="1100" i="1" kern="0" dirty="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Rechteck: abgerundete Ecken 12">
            <a:extLst>
              <a:ext uri="{FF2B5EF4-FFF2-40B4-BE49-F238E27FC236}">
                <a16:creationId xmlns:a16="http://schemas.microsoft.com/office/drawing/2014/main" id="{4C03A17F-F7ED-467F-81F7-719FCADE42B9}"/>
              </a:ext>
            </a:extLst>
          </p:cNvPr>
          <p:cNvSpPr/>
          <p:nvPr/>
        </p:nvSpPr>
        <p:spPr bwMode="auto">
          <a:xfrm>
            <a:off x="945946" y="896434"/>
            <a:ext cx="2484348" cy="72064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Wunsch nach psychologischer </a:t>
            </a: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und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sozialer </a:t>
            </a: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Unterstützung 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3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itchFamily="34" charset="0"/>
              </a:rPr>
              <a:t>–</a:t>
            </a:r>
            <a:r>
              <a:rPr kumimoji="0" lang="de-DE" alt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24 Monate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Galán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et al., 2016; </a:t>
            </a: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Tsangaris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et al., </a:t>
            </a:r>
            <a:r>
              <a:rPr lang="de-DE" sz="1100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2014</a:t>
            </a:r>
            <a:endParaRPr kumimoji="0" lang="de-D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Rechteck: abgerundete Ecken 14">
            <a:extLst>
              <a:ext uri="{FF2B5EF4-FFF2-40B4-BE49-F238E27FC236}">
                <a16:creationId xmlns:a16="http://schemas.microsoft.com/office/drawing/2014/main" id="{C92BA46A-FA22-412E-B830-A275891A09E3}"/>
              </a:ext>
            </a:extLst>
          </p:cNvPr>
          <p:cNvSpPr/>
          <p:nvPr/>
        </p:nvSpPr>
        <p:spPr bwMode="auto">
          <a:xfrm>
            <a:off x="361750" y="3580440"/>
            <a:ext cx="2880121" cy="108479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8AC9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haben </a:t>
            </a: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weniger Freundschaften </a:t>
            </a: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und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leben </a:t>
            </a: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seltener in einer </a:t>
            </a: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Partnerschaft</a:t>
            </a: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als </a:t>
            </a:r>
            <a:r>
              <a:rPr lang="de-DE" sz="1200" b="1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gesunde </a:t>
            </a:r>
            <a:r>
              <a:rPr 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Gleichaltrige</a:t>
            </a:r>
            <a:endParaRPr kumimoji="0" lang="de-DE" altLang="de-DE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</a:pP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Treadgold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&amp; </a:t>
            </a:r>
            <a:r>
              <a:rPr lang="de-DE" sz="1100" i="1" kern="0" dirty="0" err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Kuperberg</a:t>
            </a:r>
            <a:r>
              <a:rPr lang="de-DE" sz="1100" i="1" kern="0" dirty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de-DE" sz="1100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2010</a:t>
            </a:r>
            <a:endParaRPr kumimoji="0" lang="de-DE" altLang="de-D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Rechteck: abgerundete Ecken 12">
            <a:extLst>
              <a:ext uri="{FF2B5EF4-FFF2-40B4-BE49-F238E27FC236}">
                <a16:creationId xmlns:a16="http://schemas.microsoft.com/office/drawing/2014/main" id="{4C03A17F-F7ED-467F-81F7-719FCADE42B9}"/>
              </a:ext>
            </a:extLst>
          </p:cNvPr>
          <p:cNvSpPr/>
          <p:nvPr/>
        </p:nvSpPr>
        <p:spPr bwMode="auto">
          <a:xfrm>
            <a:off x="3690256" y="3910212"/>
            <a:ext cx="2845142" cy="720644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7499" tIns="35099" rIns="67499" bIns="3509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lang="de-DE" alt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hoher unerfüllter Versorgungsbedarf,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lang="de-DE" alt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aber wenig altersgerechte psychosoziale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lang="de-DE" altLang="de-DE" sz="1200" b="1" i="1" kern="0" dirty="0" smtClean="0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Versorgungsangebote</a:t>
            </a:r>
            <a:endParaRPr lang="de-DE" altLang="de-DE" sz="1200" b="1" i="1" kern="0" dirty="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5000"/>
              <a:buFontTx/>
              <a:buNone/>
              <a:tabLst/>
              <a:defRPr/>
            </a:pPr>
            <a:r>
              <a:rPr kumimoji="0" lang="de-DE" alt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Keegan</a:t>
            </a:r>
            <a:r>
              <a:rPr kumimoji="0" lang="de-DE" alt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Calibri" panose="020F0502020204030204" pitchFamily="34" charset="0"/>
              </a:rPr>
              <a:t> et al., 2012; Richter et al., 2015</a:t>
            </a:r>
            <a:endParaRPr kumimoji="0" lang="de-DE" sz="1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69484" y="876175"/>
            <a:ext cx="7054179" cy="263544"/>
          </a:xfr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360" b="1" dirty="0" smtClean="0">
                <a:latin typeface="Futura Md BT" panose="020B0602020204020303" pitchFamily="34" charset="0"/>
              </a:rPr>
              <a:t>Patient </a:t>
            </a:r>
            <a:r>
              <a:rPr lang="de-DE" sz="1360" b="1" dirty="0" err="1" smtClean="0">
                <a:latin typeface="Futura Md BT" panose="020B0602020204020303" pitchFamily="34" charset="0"/>
              </a:rPr>
              <a:t>pathway</a:t>
            </a:r>
            <a:r>
              <a:rPr lang="de-DE" sz="1360" b="1" dirty="0" smtClean="0">
                <a:latin typeface="Futura Md BT" panose="020B0602020204020303" pitchFamily="34" charset="0"/>
              </a:rPr>
              <a:t> ‒ AYA-LE </a:t>
            </a:r>
            <a:r>
              <a:rPr lang="de-DE" sz="1360" b="1" dirty="0" err="1" smtClean="0">
                <a:latin typeface="Futura Md BT" panose="020B0602020204020303" pitchFamily="34" charset="0"/>
              </a:rPr>
              <a:t>study</a:t>
            </a:r>
            <a:endParaRPr lang="de-DE" sz="1360" b="1" dirty="0">
              <a:latin typeface="Futura Md BT" panose="020B0602020204020303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65762" y="1138137"/>
            <a:ext cx="7694578" cy="3414408"/>
            <a:chOff x="1057639" y="843749"/>
            <a:chExt cx="6950097" cy="3019697"/>
          </a:xfrm>
        </p:grpSpPr>
        <p:sp>
          <p:nvSpPr>
            <p:cNvPr id="7" name="Textfeld 6"/>
            <p:cNvSpPr txBox="1"/>
            <p:nvPr/>
          </p:nvSpPr>
          <p:spPr>
            <a:xfrm>
              <a:off x="2122851" y="843749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t1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05/14 – 12/15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151494" y="854137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t2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05/15 – 12/16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55735" y="862037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t3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05/18 – 09/18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159796" y="862037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t4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05/19 – 09/19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64037" y="845148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t5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05/20 – 09/20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168098" y="849160"/>
              <a:ext cx="808129" cy="48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1975"/>
              <a:r>
                <a:rPr lang="de-DE" sz="952" b="1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t6</a:t>
              </a:r>
            </a:p>
            <a:p>
              <a:pPr algn="ctr" defTabSz="621975"/>
              <a:r>
                <a:rPr lang="de-DE" sz="816" dirty="0">
                  <a:solidFill>
                    <a:prstClr val="black"/>
                  </a:solidFill>
                  <a:latin typeface="Futura Lt BT" panose="020B0402020204020303" pitchFamily="34" charset="0"/>
                </a:rPr>
                <a:t>05/21 – 09/21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6947590" y="1475426"/>
              <a:ext cx="2448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/>
            <p:cNvGrpSpPr/>
            <p:nvPr/>
          </p:nvGrpSpPr>
          <p:grpSpPr>
            <a:xfrm>
              <a:off x="1057639" y="1201182"/>
              <a:ext cx="6950097" cy="2662264"/>
              <a:chOff x="1057639" y="1201182"/>
              <a:chExt cx="6950097" cy="2662264"/>
            </a:xfrm>
          </p:grpSpPr>
          <p:cxnSp>
            <p:nvCxnSpPr>
              <p:cNvPr id="15" name="Gerade Verbindung mit Pfeil 14"/>
              <p:cNvCxnSpPr/>
              <p:nvPr/>
            </p:nvCxnSpPr>
            <p:spPr>
              <a:xfrm>
                <a:off x="2928878" y="1464821"/>
                <a:ext cx="2448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>
                <a:off x="3935221" y="1464258"/>
                <a:ext cx="2448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>
                <a:off x="5943523" y="1471415"/>
                <a:ext cx="2448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uppieren 17"/>
              <p:cNvGrpSpPr/>
              <p:nvPr/>
            </p:nvGrpSpPr>
            <p:grpSpPr>
              <a:xfrm>
                <a:off x="1057639" y="1201182"/>
                <a:ext cx="6950097" cy="2662264"/>
                <a:chOff x="162124" y="1765812"/>
                <a:chExt cx="10217071" cy="3913691"/>
              </a:xfrm>
            </p:grpSpPr>
            <p:sp>
              <p:nvSpPr>
                <p:cNvPr id="19" name="Rechteck 18"/>
                <p:cNvSpPr/>
                <p:nvPr/>
              </p:nvSpPr>
              <p:spPr>
                <a:xfrm>
                  <a:off x="162124" y="1765812"/>
                  <a:ext cx="1296016" cy="79451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Assessed for eligibility</a:t>
                  </a:r>
                </a:p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762</a:t>
                  </a:r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>
                  <a:off x="1815210" y="1944126"/>
                  <a:ext cx="1155226" cy="4297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577</a:t>
                  </a:r>
                </a:p>
              </p:txBody>
            </p:sp>
            <p:sp>
              <p:nvSpPr>
                <p:cNvPr id="21" name="Rechteck 20"/>
                <p:cNvSpPr/>
                <p:nvPr/>
              </p:nvSpPr>
              <p:spPr>
                <a:xfrm>
                  <a:off x="289038" y="4284687"/>
                  <a:ext cx="1584000" cy="1368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>
                    <a:spcBef>
                      <a:spcPts val="408"/>
                    </a:spcBef>
                  </a:pP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185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inclusion criteria </a:t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not met n = 43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 to participate n = 88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 answer/feedback </a:t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54</a:t>
                  </a:r>
                </a:p>
              </p:txBody>
            </p:sp>
            <p:sp>
              <p:nvSpPr>
                <p:cNvPr id="22" name="Rechteck 21"/>
                <p:cNvSpPr/>
                <p:nvPr/>
              </p:nvSpPr>
              <p:spPr>
                <a:xfrm>
                  <a:off x="2134587" y="4307918"/>
                  <a:ext cx="1476000" cy="1368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>
                    <a:spcBef>
                      <a:spcPts val="408"/>
                    </a:spcBef>
                  </a:pP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63 </a:t>
                  </a:r>
                  <a:b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(drop-out rate: 10.9%)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died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n = 10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participate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15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answer/feedback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38</a:t>
                  </a:r>
                </a:p>
              </p:txBody>
            </p:sp>
            <p:sp>
              <p:nvSpPr>
                <p:cNvPr id="23" name="Rechteck 22"/>
                <p:cNvSpPr/>
                <p:nvPr/>
              </p:nvSpPr>
              <p:spPr>
                <a:xfrm>
                  <a:off x="3798364" y="4307918"/>
                  <a:ext cx="1476000" cy="1368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8978" rIns="48978" rtlCol="0" anchor="ctr"/>
                <a:lstStyle/>
                <a:p>
                  <a:pPr defTabSz="621975"/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76  </a:t>
                  </a:r>
                  <a:b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(drop-out rate: 15%)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died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n = 17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participate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34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answer/feedback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25</a:t>
                  </a:r>
                </a:p>
              </p:txBody>
            </p:sp>
            <p:sp>
              <p:nvSpPr>
                <p:cNvPr id="24" name="Rechteck 23"/>
                <p:cNvSpPr/>
                <p:nvPr/>
              </p:nvSpPr>
              <p:spPr>
                <a:xfrm>
                  <a:off x="5499154" y="4311503"/>
                  <a:ext cx="1476000" cy="1368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/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31 </a:t>
                  </a:r>
                  <a:b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(drop-out rate: 7.1%)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died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n = 7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participate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9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answer/feedback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15</a:t>
                  </a:r>
                </a:p>
              </p:txBody>
            </p:sp>
            <p:cxnSp>
              <p:nvCxnSpPr>
                <p:cNvPr id="25" name="Gerade Verbindung mit Pfeil 24"/>
                <p:cNvCxnSpPr/>
                <p:nvPr/>
              </p:nvCxnSpPr>
              <p:spPr>
                <a:xfrm flipH="1">
                  <a:off x="1590299" y="2168966"/>
                  <a:ext cx="5412" cy="21157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mit Pfeil 25"/>
                <p:cNvCxnSpPr/>
                <p:nvPr/>
              </p:nvCxnSpPr>
              <p:spPr>
                <a:xfrm>
                  <a:off x="1467997" y="2152549"/>
                  <a:ext cx="36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hteck 26"/>
                <p:cNvSpPr/>
                <p:nvPr/>
              </p:nvSpPr>
              <p:spPr>
                <a:xfrm>
                  <a:off x="3288263" y="1955235"/>
                  <a:ext cx="1164542" cy="41597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514</a:t>
                  </a:r>
                </a:p>
              </p:txBody>
            </p:sp>
            <p:sp>
              <p:nvSpPr>
                <p:cNvPr id="28" name="Rechteck 27"/>
                <p:cNvSpPr/>
                <p:nvPr/>
              </p:nvSpPr>
              <p:spPr>
                <a:xfrm>
                  <a:off x="4770636" y="1943469"/>
                  <a:ext cx="1151049" cy="439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438</a:t>
                  </a:r>
                </a:p>
              </p:txBody>
            </p:sp>
            <p:sp>
              <p:nvSpPr>
                <p:cNvPr id="29" name="Rechteck 28"/>
                <p:cNvSpPr/>
                <p:nvPr/>
              </p:nvSpPr>
              <p:spPr>
                <a:xfrm>
                  <a:off x="6248748" y="1943469"/>
                  <a:ext cx="1156382" cy="439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407</a:t>
                  </a:r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1815210" y="2484487"/>
                  <a:ext cx="1155226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>
                    <a:spcBef>
                      <a:spcPts val="408"/>
                    </a:spcBef>
                  </a:pPr>
                  <a:endParaRPr lang="en-US" sz="136" b="1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satisfaction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Fatigue 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Quality of Life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 err="1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Psychoonco</a:t>
                  </a:r>
                  <a:r>
                    <a:rPr lang="en-US" sz="714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-logical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care, unmet needs</a:t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endParaRPr lang="en-US" sz="714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1" name="Rechteck 30"/>
                <p:cNvSpPr/>
                <p:nvPr/>
              </p:nvSpPr>
              <p:spPr>
                <a:xfrm>
                  <a:off x="4770635" y="2484487"/>
                  <a:ext cx="1158273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21975">
                    <a:spcBef>
                      <a:spcPts val="408"/>
                    </a:spcBef>
                  </a:pPr>
                  <a:endParaRPr lang="en-US" sz="714" b="1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satisfaction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Fatigue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Occupational situation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Health status</a:t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endParaRPr lang="en-US" sz="714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2" name="Rechteck 31"/>
                <p:cNvSpPr/>
                <p:nvPr/>
              </p:nvSpPr>
              <p:spPr>
                <a:xfrm>
                  <a:off x="3288262" y="2484487"/>
                  <a:ext cx="1164543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satisfaction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Fatigue 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Quality of Life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 err="1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Psychoonco</a:t>
                  </a:r>
                  <a:r>
                    <a:rPr lang="en-US" sz="714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-logical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care, unmet needs</a:t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endParaRPr lang="en-US" sz="714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3" name="Rechteck 32"/>
                <p:cNvSpPr/>
                <p:nvPr/>
              </p:nvSpPr>
              <p:spPr>
                <a:xfrm>
                  <a:off x="6248747" y="2484487"/>
                  <a:ext cx="1156383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satisfaction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</a:t>
                  </a: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Fatigue</a:t>
                  </a:r>
                  <a:endParaRPr lang="en-US" sz="714" b="1" i="1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Health behaviour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 err="1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Psychoonco</a:t>
                  </a:r>
                  <a:r>
                    <a:rPr lang="en-US" sz="714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-logical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care, unmet needs</a:t>
                  </a:r>
                </a:p>
              </p:txBody>
            </p: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3111210" y="2151609"/>
                  <a:ext cx="0" cy="213307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/>
                <p:cNvCxnSpPr/>
                <p:nvPr/>
              </p:nvCxnSpPr>
              <p:spPr>
                <a:xfrm>
                  <a:off x="4590556" y="2152548"/>
                  <a:ext cx="40" cy="21553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mit Pfeil 35"/>
                <p:cNvCxnSpPr/>
                <p:nvPr/>
              </p:nvCxnSpPr>
              <p:spPr>
                <a:xfrm flipH="1">
                  <a:off x="6066435" y="2152548"/>
                  <a:ext cx="345" cy="21553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mit Pfeil 36"/>
                <p:cNvCxnSpPr/>
                <p:nvPr/>
              </p:nvCxnSpPr>
              <p:spPr>
                <a:xfrm>
                  <a:off x="5886435" y="2152549"/>
                  <a:ext cx="36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hteck 37"/>
                <p:cNvSpPr/>
                <p:nvPr/>
              </p:nvSpPr>
              <p:spPr>
                <a:xfrm>
                  <a:off x="7722964" y="1951422"/>
                  <a:ext cx="1116000" cy="41978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371</a:t>
                  </a:r>
                </a:p>
              </p:txBody>
            </p:sp>
            <p:cxnSp>
              <p:nvCxnSpPr>
                <p:cNvPr id="39" name="Gerade Verbindung mit Pfeil 38"/>
                <p:cNvCxnSpPr/>
                <p:nvPr/>
              </p:nvCxnSpPr>
              <p:spPr>
                <a:xfrm>
                  <a:off x="7542000" y="2163069"/>
                  <a:ext cx="924" cy="214484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hteck 39"/>
                <p:cNvSpPr/>
                <p:nvPr/>
              </p:nvSpPr>
              <p:spPr>
                <a:xfrm>
                  <a:off x="7722964" y="2484487"/>
                  <a:ext cx="1116000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</a:t>
                  </a: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Fatigue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Quality of Life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Coping, Ressources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endParaRPr lang="en-US" sz="714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1" name="Rechteck 40"/>
                <p:cNvSpPr/>
                <p:nvPr/>
              </p:nvSpPr>
              <p:spPr>
                <a:xfrm>
                  <a:off x="9198996" y="1955235"/>
                  <a:ext cx="1116000" cy="41865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21975"/>
                  <a:r>
                    <a:rPr lang="en-US" sz="952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341 </a:t>
                  </a:r>
                </a:p>
              </p:txBody>
            </p:sp>
            <p:cxnSp>
              <p:nvCxnSpPr>
                <p:cNvPr id="42" name="Gerade Verbindung mit Pfeil 41"/>
                <p:cNvCxnSpPr/>
                <p:nvPr/>
              </p:nvCxnSpPr>
              <p:spPr>
                <a:xfrm flipH="1">
                  <a:off x="9018964" y="2168966"/>
                  <a:ext cx="2008" cy="21389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Rechteck 42"/>
                <p:cNvSpPr/>
                <p:nvPr/>
              </p:nvSpPr>
              <p:spPr>
                <a:xfrm>
                  <a:off x="9198996" y="2484487"/>
                  <a:ext cx="1116000" cy="144016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621975">
                    <a:spcBef>
                      <a:spcPts val="408"/>
                    </a:spcBef>
                  </a:pPr>
                  <a:endParaRPr lang="en-US" sz="714" b="1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endParaRPr lang="en-US" sz="714" b="1" i="1" dirty="0" smtClean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Life</a:t>
                  </a:r>
                </a:p>
                <a:p>
                  <a:pPr defTabSz="621975"/>
                  <a:r>
                    <a:rPr lang="en-US" sz="714" b="1" i="1" dirty="0" smtClean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satisfaction</a:t>
                  </a:r>
                  <a:r>
                    <a:rPr lang="en-US" sz="714" b="1" i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, mental health, Fatigue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Social relationships</a:t>
                  </a:r>
                </a:p>
                <a:p>
                  <a:pPr defTabSz="621975"/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endParaRPr lang="en-US" sz="714" dirty="0">
                    <a:solidFill>
                      <a:prstClr val="black"/>
                    </a:solidFill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4" name="Rechteck 43"/>
                <p:cNvSpPr/>
                <p:nvPr/>
              </p:nvSpPr>
              <p:spPr>
                <a:xfrm>
                  <a:off x="7174158" y="4307918"/>
                  <a:ext cx="1476000" cy="1368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/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36</a:t>
                  </a:r>
                  <a:b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(drop-out rate: 8.8%)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died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n = 3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participate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15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answer/feedback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/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18</a:t>
                  </a:r>
                </a:p>
              </p:txBody>
            </p:sp>
            <p:sp>
              <p:nvSpPr>
                <p:cNvPr id="45" name="Rechteck 44"/>
                <p:cNvSpPr/>
                <p:nvPr/>
              </p:nvSpPr>
              <p:spPr>
                <a:xfrm>
                  <a:off x="8903194" y="4311502"/>
                  <a:ext cx="1476001" cy="136800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/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Excluded n = 30</a:t>
                  </a:r>
                  <a:b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714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(drop-out rate: 8.1%)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died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n = 1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declined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to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participate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8</a:t>
                  </a:r>
                </a:p>
                <a:p>
                  <a:pPr marL="73462" indent="-73462" defTabSz="621975">
                    <a:buFont typeface="Arial" panose="020B0604020202020204" pitchFamily="34" charset="0"/>
                    <a:buChar char="•"/>
                  </a:pP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no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r>
                    <a:rPr lang="en-US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answer/feedback</a:t>
                  </a: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 </a:t>
                  </a:r>
                  <a:b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de-DE" sz="714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n = 21</a:t>
                  </a:r>
                </a:p>
              </p:txBody>
            </p:sp>
            <p:sp>
              <p:nvSpPr>
                <p:cNvPr id="46" name="Rechteck 45"/>
                <p:cNvSpPr/>
                <p:nvPr/>
              </p:nvSpPr>
              <p:spPr>
                <a:xfrm>
                  <a:off x="372065" y="2762872"/>
                  <a:ext cx="1116000" cy="91518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48978" rtlCol="0" anchor="ctr"/>
                <a:lstStyle/>
                <a:p>
                  <a:pPr defTabSz="621975">
                    <a:spcBef>
                      <a:spcPts val="408"/>
                    </a:spcBef>
                  </a:pPr>
                  <a:r>
                    <a:rPr lang="en-US" sz="816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Main themes </a:t>
                  </a:r>
                  <a:br>
                    <a:rPr lang="en-US" sz="816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</a:br>
                  <a:r>
                    <a:rPr lang="en-US" sz="816" b="1" dirty="0">
                      <a:solidFill>
                        <a:prstClr val="black"/>
                      </a:solidFill>
                      <a:latin typeface="Futura Lt BT" panose="020B0402020204020303" pitchFamily="34" charset="0"/>
                    </a:rPr>
                    <a:t>of the quantitative questionnaire</a:t>
                  </a:r>
                </a:p>
              </p:txBody>
            </p:sp>
          </p:grpSp>
        </p:grpSp>
      </p:grpSp>
      <p:sp>
        <p:nvSpPr>
          <p:cNvPr id="47" name="Textplatzhalter 2"/>
          <p:cNvSpPr>
            <a:spLocks noGrp="1"/>
          </p:cNvSpPr>
          <p:nvPr>
            <p:ph type="body" idx="1"/>
          </p:nvPr>
        </p:nvSpPr>
        <p:spPr>
          <a:xfrm>
            <a:off x="361750" y="133890"/>
            <a:ext cx="4541357" cy="599223"/>
          </a:xfrm>
        </p:spPr>
        <p:txBody>
          <a:bodyPr/>
          <a:lstStyle/>
          <a:p>
            <a:pPr lvl="0" algn="just" defTabSz="914400" fontAlgn="base">
              <a:lnSpc>
                <a:spcPct val="100000"/>
              </a:lnSpc>
              <a:buClr>
                <a:srgbClr val="007CBB"/>
              </a:buClr>
            </a:pPr>
            <a:r>
              <a:rPr lang="de-DE" altLang="de-DE" dirty="0" smtClean="0"/>
              <a:t>Eigene Befunde: AYA-LE Studie (2014-2021)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65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23. Rehabilitationswissenschaftliches Symposium am 4. November 2022 in Leipzig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446005" y="1217228"/>
            <a:ext cx="4587114" cy="53101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000" b="1" i="0" kern="1200" baseline="0">
                <a:solidFill>
                  <a:srgbClr val="008AC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rgbClr val="0070C0"/>
                </a:solidFill>
              </a:rPr>
              <a:t>       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3200" dirty="0"/>
              <a:t>Unterstützungs- und Informationsbedürfnisse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0" y="839682"/>
            <a:ext cx="2116516" cy="31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5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Lebenszufriedenheit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0625"/>
          <a:stretch/>
        </p:blipFill>
        <p:spPr>
          <a:xfrm>
            <a:off x="276842" y="1084216"/>
            <a:ext cx="5213576" cy="350263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59049" y="596293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dirty="0"/>
              <a:t>t1 und t2 (FLZ-M)  N=514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5909249" y="2295644"/>
            <a:ext cx="1933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 err="1" smtClean="0"/>
              <a:t>Studienteilnehmer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>N=514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4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23. Rehabilitationswissenschaftliches Symposium am 4. November 2022 in Leipzig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Psychische Belastungen im Verlauf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2" y="733113"/>
            <a:ext cx="5060254" cy="327143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33500" y="3985732"/>
            <a:ext cx="8245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Über 40</a:t>
            </a:r>
            <a:r>
              <a:rPr lang="de-DE" sz="1400" dirty="0"/>
              <a:t>% der AYA </a:t>
            </a:r>
            <a:r>
              <a:rPr lang="de-DE" sz="1400" dirty="0" smtClean="0"/>
              <a:t>berichten von t1-t4 klinisch </a:t>
            </a:r>
            <a:r>
              <a:rPr lang="de-DE" sz="1400" dirty="0"/>
              <a:t>auffällige Ängstlichkeitswerte </a:t>
            </a:r>
            <a:r>
              <a:rPr lang="de-DE" sz="1400" dirty="0" smtClean="0"/>
              <a:t>(</a:t>
            </a:r>
            <a:r>
              <a:rPr lang="de-DE" sz="1400" dirty="0"/>
              <a:t>Geue et al., </a:t>
            </a:r>
            <a:r>
              <a:rPr lang="de-DE" sz="1400" dirty="0" smtClean="0"/>
              <a:t>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32 Monate nach Diagnose berichten etwa 60% der AYA eine erhöhte </a:t>
            </a:r>
            <a:r>
              <a:rPr lang="de-DE" sz="1400" dirty="0" err="1" smtClean="0"/>
              <a:t>Progredienzangst</a:t>
            </a:r>
            <a:r>
              <a:rPr lang="de-DE" sz="1400" dirty="0"/>
              <a:t> </a:t>
            </a:r>
            <a:r>
              <a:rPr lang="de-DE" sz="1400" dirty="0" smtClean="0"/>
              <a:t>(Richter </a:t>
            </a:r>
            <a:r>
              <a:rPr lang="de-DE" sz="1400" dirty="0"/>
              <a:t>et al</a:t>
            </a:r>
            <a:r>
              <a:rPr lang="de-DE" sz="1400" dirty="0" smtClean="0"/>
              <a:t>., 2022)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5722248" y="2221642"/>
            <a:ext cx="3948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Patientengruppe </a:t>
            </a:r>
            <a:r>
              <a:rPr lang="de-DE" sz="1400" dirty="0" smtClean="0"/>
              <a:t>t1/t4 </a:t>
            </a:r>
            <a:r>
              <a:rPr lang="de-DE" sz="1400" dirty="0"/>
              <a:t>n=407</a:t>
            </a:r>
          </a:p>
          <a:p>
            <a:r>
              <a:rPr lang="de-DE" sz="1400" dirty="0"/>
              <a:t>Vergleichsgruppe n=406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361750" y="4142599"/>
            <a:ext cx="397829" cy="210004"/>
          </a:xfrm>
          <a:prstGeom prst="rightArrow">
            <a:avLst>
              <a:gd name="adj1" fmla="val 50000"/>
              <a:gd name="adj2" fmla="val 43103"/>
            </a:avLst>
          </a:prstGeom>
          <a:solidFill>
            <a:srgbClr val="008A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4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L-MF 16:9">
  <a:themeElements>
    <a:clrScheme name="UKL Colors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008AC9"/>
      </a:accent1>
      <a:accent2>
        <a:srgbClr val="243357"/>
      </a:accent2>
      <a:accent3>
        <a:srgbClr val="A30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69BED673-9750-4D91-82B9-13CC2881F7EC}" vid="{7988D164-E498-48CE-821B-1C292F1F7F16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UKL+MF_16zu9_PPT_Praesentation_Vorlage_Intranet (2)</Template>
  <TotalTime>0</TotalTime>
  <Words>2015</Words>
  <Application>Microsoft Office PowerPoint</Application>
  <PresentationFormat>Bildschirmpräsentation (16:9)</PresentationFormat>
  <Paragraphs>354</Paragraphs>
  <Slides>27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27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Futura Lt BT</vt:lpstr>
      <vt:lpstr>Futura Md BT</vt:lpstr>
      <vt:lpstr>Futura Medium</vt:lpstr>
      <vt:lpstr>MinionPro-Regular</vt:lpstr>
      <vt:lpstr>Symbol</vt:lpstr>
      <vt:lpstr>Wingdings</vt:lpstr>
      <vt:lpstr>UKL-MF 16:9</vt:lpstr>
      <vt:lpstr>3_Benutzerdefiniertes Design</vt:lpstr>
      <vt:lpstr>1_Benutzerdefiniertes Design</vt:lpstr>
      <vt:lpstr>2_Benutzerdefiniertes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Universitätsklinikum Leipzig AöR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Richter, Diana</dc:creator>
  <cp:lastModifiedBy>Falinski, Rebecca</cp:lastModifiedBy>
  <cp:revision>144</cp:revision>
  <cp:lastPrinted>2019-09-06T12:54:14Z</cp:lastPrinted>
  <dcterms:created xsi:type="dcterms:W3CDTF">2021-10-22T14:33:24Z</dcterms:created>
  <dcterms:modified xsi:type="dcterms:W3CDTF">2022-10-31T09:01:19Z</dcterms:modified>
</cp:coreProperties>
</file>